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6" r:id="rId9"/>
    <p:sldId id="267" r:id="rId10"/>
    <p:sldId id="268" r:id="rId11"/>
    <p:sldId id="269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78" r:id="rId25"/>
    <p:sldId id="280" r:id="rId26"/>
    <p:sldId id="281" r:id="rId27"/>
    <p:sldId id="282" r:id="rId28"/>
    <p:sldId id="284" r:id="rId29"/>
    <p:sldId id="283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ou99.mybb.ru/uploads/000a/5a/3f/2687-5-f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Классификация организмов. Вирусы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Повторение – Нуклеиновые кислоты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6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объекту заражения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Вирусы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растений: происходит разрушение хлоропласта, обесцвечивание листьев, неспособность к фотосинтезу - мозаичная болезнь табака, гороха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>
              <a:buClr>
                <a:srgbClr val="FE8637"/>
              </a:buClr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Вирусы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человека и животных – свинка, бешенство, полиомиелит.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buClr>
                <a:srgbClr val="FE8637"/>
              </a:buClr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Вирусы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бактерий и микроорганизмов – бактериофаг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962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вирусов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450215" algn="just"/>
            <a:r>
              <a:rPr lang="ru-RU" dirty="0" smtClean="0">
                <a:latin typeface="Times New Roman"/>
                <a:ea typeface="Times New Roman"/>
              </a:rPr>
              <a:t>•</a:t>
            </a:r>
            <a:r>
              <a:rPr lang="ru-RU" dirty="0">
                <a:latin typeface="Times New Roman"/>
                <a:ea typeface="Times New Roman"/>
              </a:rPr>
              <a:t>Генная инженерия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•</a:t>
            </a:r>
            <a:r>
              <a:rPr lang="ru-RU" dirty="0" err="1">
                <a:latin typeface="Times New Roman"/>
                <a:ea typeface="Times New Roman"/>
              </a:rPr>
              <a:t>Нанотехнологии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•Биологическое оружие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test.biologii.net/images/fortest/70/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5230316" cy="2927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95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dbe/00064f4d-406816c3/img5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03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809/00034fe0-1e3a9157/img1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47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age.jimcdn.com/app/cms/image/transf/none/path/se68f7c7b29566e8d/image/i85894b82240cf72c/version/1476907165/image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0485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40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634082"/>
          </a:xfrm>
        </p:spPr>
        <p:txBody>
          <a:bodyPr/>
          <a:lstStyle/>
          <a:p>
            <a:r>
              <a:rPr lang="ru-RU" dirty="0" smtClean="0"/>
              <a:t>Заболевания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467600" cy="4989168"/>
          </a:xfrm>
        </p:spPr>
        <p:txBody>
          <a:bodyPr/>
          <a:lstStyle/>
          <a:p>
            <a:r>
              <a:rPr lang="ru-RU" dirty="0" smtClean="0"/>
              <a:t>Мозаичность листьев</a:t>
            </a:r>
          </a:p>
          <a:p>
            <a:r>
              <a:rPr lang="ru-RU" dirty="0" err="1" smtClean="0"/>
              <a:t>Пестролистность</a:t>
            </a:r>
            <a:r>
              <a:rPr lang="ru-RU" dirty="0" smtClean="0"/>
              <a:t> цветов</a:t>
            </a:r>
          </a:p>
          <a:p>
            <a:r>
              <a:rPr lang="ru-RU" dirty="0" smtClean="0"/>
              <a:t>Морщинистость и карликовость</a:t>
            </a:r>
          </a:p>
          <a:p>
            <a:endParaRPr lang="ru-RU" dirty="0" smtClean="0"/>
          </a:p>
          <a:p>
            <a:r>
              <a:rPr lang="ru-RU" sz="3000" cap="small" dirty="0">
                <a:solidFill>
                  <a:srgbClr val="575F6D"/>
                </a:solidFill>
                <a:ea typeface="+mj-ea"/>
                <a:cs typeface="+mj-cs"/>
              </a:rPr>
              <a:t>Заболевания </a:t>
            </a:r>
            <a:r>
              <a:rPr lang="ru-RU" sz="3000" cap="small" dirty="0" smtClean="0">
                <a:solidFill>
                  <a:srgbClr val="575F6D"/>
                </a:solidFill>
                <a:ea typeface="+mj-ea"/>
                <a:cs typeface="+mj-cs"/>
              </a:rPr>
              <a:t>животных</a:t>
            </a:r>
          </a:p>
          <a:p>
            <a:r>
              <a:rPr lang="ru-RU" dirty="0" smtClean="0"/>
              <a:t>Ящур</a:t>
            </a:r>
          </a:p>
          <a:p>
            <a:r>
              <a:rPr lang="ru-RU" dirty="0" smtClean="0"/>
              <a:t>Птичья чума</a:t>
            </a:r>
          </a:p>
          <a:p>
            <a:r>
              <a:rPr lang="ru-RU" dirty="0" smtClean="0"/>
              <a:t>Рожистые (кожные)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7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Заболевания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3250704" cy="3268960"/>
          </a:xfrm>
        </p:spPr>
        <p:txBody>
          <a:bodyPr/>
          <a:lstStyle/>
          <a:p>
            <a:r>
              <a:rPr lang="ru-RU" dirty="0" smtClean="0"/>
              <a:t>Грипп</a:t>
            </a:r>
          </a:p>
          <a:p>
            <a:r>
              <a:rPr lang="ru-RU" dirty="0" err="1" smtClean="0"/>
              <a:t>Просуда</a:t>
            </a:r>
            <a:endParaRPr lang="ru-RU" dirty="0" smtClean="0"/>
          </a:p>
          <a:p>
            <a:r>
              <a:rPr lang="ru-RU" dirty="0" smtClean="0"/>
              <a:t>Оспа</a:t>
            </a:r>
          </a:p>
          <a:p>
            <a:r>
              <a:rPr lang="ru-RU" dirty="0" smtClean="0"/>
              <a:t>Герпес</a:t>
            </a:r>
          </a:p>
          <a:p>
            <a:r>
              <a:rPr lang="ru-RU" dirty="0" smtClean="0"/>
              <a:t>Свинка</a:t>
            </a:r>
          </a:p>
          <a:p>
            <a:r>
              <a:rPr lang="ru-RU" dirty="0" smtClean="0"/>
              <a:t>Корь</a:t>
            </a:r>
          </a:p>
          <a:p>
            <a:r>
              <a:rPr lang="ru-RU" dirty="0" smtClean="0"/>
              <a:t>Краснуха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31492" y="2132856"/>
            <a:ext cx="3250704" cy="29016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Полеомелит</a:t>
            </a:r>
            <a:endParaRPr lang="ru-RU" dirty="0" smtClean="0"/>
          </a:p>
          <a:p>
            <a:r>
              <a:rPr lang="ru-RU" dirty="0" smtClean="0"/>
              <a:t>Желтая лихорадка</a:t>
            </a:r>
          </a:p>
          <a:p>
            <a:r>
              <a:rPr lang="ru-RU" dirty="0" smtClean="0"/>
              <a:t>Гепатит</a:t>
            </a:r>
          </a:p>
          <a:p>
            <a:r>
              <a:rPr lang="ru-RU" dirty="0" smtClean="0"/>
              <a:t>Некоторые формы рака</a:t>
            </a:r>
          </a:p>
          <a:p>
            <a:r>
              <a:rPr lang="ru-RU" dirty="0" err="1" smtClean="0"/>
              <a:t>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3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Возникли вирусы когда возникла репликация 3 </a:t>
            </a:r>
            <a:r>
              <a:rPr lang="ru-RU" dirty="0" err="1" smtClean="0"/>
              <a:t>млр</a:t>
            </a:r>
            <a:r>
              <a:rPr lang="ru-RU" dirty="0" smtClean="0"/>
              <a:t>. лет назад</a:t>
            </a:r>
            <a:endParaRPr lang="ru-RU" dirty="0"/>
          </a:p>
          <a:p>
            <a:r>
              <a:rPr lang="ru-RU" b="1" u="sng" dirty="0" smtClean="0"/>
              <a:t>Значение</a:t>
            </a:r>
          </a:p>
          <a:p>
            <a:r>
              <a:rPr lang="ru-RU" dirty="0" smtClean="0"/>
              <a:t>Заболевания</a:t>
            </a:r>
          </a:p>
          <a:p>
            <a:r>
              <a:rPr lang="ru-RU" dirty="0" smtClean="0"/>
              <a:t>Эволюционные факторы</a:t>
            </a:r>
          </a:p>
          <a:p>
            <a:r>
              <a:rPr lang="ru-RU" dirty="0" smtClean="0"/>
              <a:t>Клеточная и генная инженерия</a:t>
            </a:r>
          </a:p>
          <a:p>
            <a:r>
              <a:rPr lang="ru-RU" dirty="0" smtClean="0"/>
              <a:t>Средство борьбы с насекомыми вредителями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424720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r>
              <a:rPr lang="ru-RU" dirty="0" smtClean="0"/>
              <a:t>Раздел 2 Признаки живых организмов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09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Клетка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— элементарная единица строения и жизнедеятельности всех живых организмов </a:t>
            </a: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кроме вирусов, о которых нередко говорят как о неклеточных формах жизни), </a:t>
            </a: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обладающая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собственным обменом веществ, способная к самостоятельному существованию, самовоспроизведению и развитию.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5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Основные положения клеточной </a:t>
            </a:r>
            <a:r>
              <a:rPr lang="ru-RU" sz="2400" dirty="0" smtClean="0"/>
              <a:t>теории организмов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 err="1"/>
              <a:t>М.Шлейден</a:t>
            </a:r>
            <a:r>
              <a:rPr lang="ru-RU" sz="2400" dirty="0"/>
              <a:t>, Т. Шванн, 1939 г.)</a:t>
            </a:r>
            <a:br>
              <a:rPr lang="ru-RU" sz="2400" dirty="0"/>
            </a:br>
            <a:r>
              <a:rPr lang="ru-RU" sz="2400" dirty="0"/>
              <a:t>Основные </a:t>
            </a:r>
            <a:r>
              <a:rPr lang="ru-RU" sz="2400" dirty="0" smtClean="0"/>
              <a:t>положения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715200" cy="434109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  Клетка – основная структурно-функциональная единица строения, развития и жизнедеятельности организмов 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Клетки всех организмов сходны по своему химическому составу, строению, функциям 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Все новые клетки образуются только при делении исходных клеток 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16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Систематика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Классификация организмов</a:t>
            </a:r>
          </a:p>
          <a:p>
            <a:r>
              <a:rPr lang="ru-RU" dirty="0" smtClean="0"/>
              <a:t>Наименьшая ступень – Вид (</a:t>
            </a:r>
            <a:r>
              <a:rPr lang="ru-RU" dirty="0" err="1" smtClean="0"/>
              <a:t>еденица</a:t>
            </a:r>
            <a:r>
              <a:rPr lang="ru-RU" dirty="0" smtClean="0"/>
              <a:t>, таксон)</a:t>
            </a:r>
          </a:p>
          <a:p>
            <a:r>
              <a:rPr lang="ru-RU" dirty="0" smtClean="0"/>
              <a:t>Основоположник – К. Линней </a:t>
            </a:r>
            <a:r>
              <a:rPr lang="en-US" dirty="0" smtClean="0"/>
              <a:t>XIX</a:t>
            </a:r>
            <a:r>
              <a:rPr lang="ru-RU" dirty="0" smtClean="0"/>
              <a:t> век.</a:t>
            </a:r>
          </a:p>
          <a:p>
            <a:r>
              <a:rPr lang="ru-RU" dirty="0" err="1" smtClean="0"/>
              <a:t>Латынь+бинарная</a:t>
            </a:r>
            <a:r>
              <a:rPr lang="ru-RU" smtClean="0"/>
              <a:t> номенклатура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87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Растительная клетка</a:t>
            </a:r>
            <a:endParaRPr lang="ru-RU" dirty="0"/>
          </a:p>
        </p:txBody>
      </p:sp>
      <p:pic>
        <p:nvPicPr>
          <p:cNvPr id="5" name="Объект 4" descr="http://hnu.docdat.com/pars_docs/refs/188/187540/img10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65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Животная клетка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632847" cy="49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13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Бактериальная клетка</a:t>
            </a:r>
            <a:endParaRPr lang="ru-RU" dirty="0"/>
          </a:p>
        </p:txBody>
      </p:sp>
      <p:pic>
        <p:nvPicPr>
          <p:cNvPr id="4" name="Объект 3" descr="увеличить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7687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11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Нуклеиновые кислоты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83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68958"/>
          </a:xfrm>
        </p:spPr>
        <p:txBody>
          <a:bodyPr/>
          <a:lstStyle/>
          <a:p>
            <a:r>
              <a:rPr lang="ru-RU" dirty="0" smtClean="0"/>
              <a:t>Нуклеиновые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917160"/>
          </a:xfrm>
        </p:spPr>
        <p:txBody>
          <a:bodyPr/>
          <a:lstStyle/>
          <a:p>
            <a:r>
              <a:rPr lang="ru-RU" dirty="0" smtClean="0"/>
              <a:t>1953 г. установлена структура молекулы ДНК </a:t>
            </a:r>
            <a:r>
              <a:rPr lang="ru-RU" dirty="0" err="1" smtClean="0"/>
              <a:t>Д.Уотсоном</a:t>
            </a:r>
            <a:r>
              <a:rPr lang="ru-RU" dirty="0" smtClean="0"/>
              <a:t> и Ф. Криком.</a:t>
            </a:r>
          </a:p>
          <a:p>
            <a:r>
              <a:rPr lang="ru-RU" dirty="0" smtClean="0"/>
              <a:t>ДНК – линейный полимер, имеющий вид двойной спирали, мономер – нуклеотид.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25658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6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96950"/>
          </a:xfrm>
        </p:spPr>
        <p:txBody>
          <a:bodyPr/>
          <a:lstStyle/>
          <a:p>
            <a:r>
              <a:rPr lang="ru-RU" dirty="0" smtClean="0"/>
              <a:t>Состав нуклеотида 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ru-RU" dirty="0" smtClean="0"/>
              <a:t>Азотистое основание (пуриновое А или Г, пиримидиновое Т или Ц)</a:t>
            </a:r>
          </a:p>
          <a:p>
            <a:r>
              <a:rPr lang="ru-RU" dirty="0" smtClean="0"/>
              <a:t>Пятиугольный сахар – </a:t>
            </a:r>
            <a:r>
              <a:rPr lang="ru-RU" dirty="0" err="1" smtClean="0"/>
              <a:t>дезоксирибоза</a:t>
            </a:r>
            <a:endParaRPr lang="ru-RU" dirty="0" smtClean="0"/>
          </a:p>
          <a:p>
            <a:r>
              <a:rPr lang="ru-RU" dirty="0" smtClean="0"/>
              <a:t>Фосфорная группа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708920"/>
            <a:ext cx="60007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23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859216" cy="4873752"/>
          </a:xfrm>
        </p:spPr>
        <p:txBody>
          <a:bodyPr/>
          <a:lstStyle/>
          <a:p>
            <a:r>
              <a:rPr lang="ru-RU" dirty="0" smtClean="0"/>
              <a:t>Нуклеотиды обращены к друг другу азотистыми основаниями и объединены парами в соответствии правила </a:t>
            </a:r>
            <a:r>
              <a:rPr lang="ru-RU" dirty="0" err="1" smtClean="0"/>
              <a:t>комплементарности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	А-Т (две водородные связи), </a:t>
            </a:r>
          </a:p>
          <a:p>
            <a:pPr marL="0" indent="0">
              <a:buNone/>
            </a:pPr>
            <a:r>
              <a:rPr lang="ru-RU" dirty="0" smtClean="0"/>
              <a:t>	Ц-Г (три водородные связи)</a:t>
            </a:r>
          </a:p>
          <a:p>
            <a:r>
              <a:rPr lang="ru-RU" dirty="0" smtClean="0"/>
              <a:t>Остов цепей ДНК образован </a:t>
            </a:r>
            <a:r>
              <a:rPr lang="ru-RU" dirty="0" err="1" smtClean="0"/>
              <a:t>сахарофосфатными</a:t>
            </a:r>
            <a:r>
              <a:rPr lang="ru-RU" dirty="0" smtClean="0"/>
              <a:t> остатками.</a:t>
            </a:r>
          </a:p>
          <a:p>
            <a:r>
              <a:rPr lang="ru-RU" dirty="0" smtClean="0"/>
              <a:t>Репликация ДНК – это процесс самоудвоения молекулы ДНК, осуществляемый под контролем ферментов (ДНК-полимераза- разрыв водородных связей; </a:t>
            </a:r>
            <a:r>
              <a:rPr lang="ru-RU" dirty="0" err="1" smtClean="0"/>
              <a:t>лигаза</a:t>
            </a:r>
            <a:r>
              <a:rPr lang="ru-RU" dirty="0" smtClean="0"/>
              <a:t> – сшивание новых молекул ДНК)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01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err="1" smtClean="0"/>
              <a:t>РНК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РНК</a:t>
            </a:r>
            <a:r>
              <a:rPr lang="ru-RU" dirty="0" smtClean="0"/>
              <a:t> – линейный полимер состоящий из одной цепи нуклеотидов.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Азотистое основание (пуриновое А или Г, пиримидиновое </a:t>
            </a:r>
            <a:r>
              <a:rPr lang="ru-RU" dirty="0" smtClean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или Ц</a:t>
            </a:r>
            <a:r>
              <a:rPr lang="ru-RU" dirty="0" smtClean="0">
                <a:solidFill>
                  <a:prstClr val="black"/>
                </a:solidFill>
              </a:rPr>
              <a:t>) </a:t>
            </a:r>
            <a:r>
              <a:rPr lang="ru-RU" u="sng" dirty="0" err="1">
                <a:solidFill>
                  <a:prstClr val="black"/>
                </a:solidFill>
              </a:rPr>
              <a:t>Тиминовое</a:t>
            </a:r>
            <a:r>
              <a:rPr lang="ru-RU" u="sng" dirty="0">
                <a:solidFill>
                  <a:prstClr val="black"/>
                </a:solidFill>
              </a:rPr>
              <a:t> (Т)</a:t>
            </a:r>
            <a:r>
              <a:rPr lang="ru-RU" dirty="0">
                <a:solidFill>
                  <a:prstClr val="black"/>
                </a:solidFill>
              </a:rPr>
              <a:t> азотистое основание замещено на </a:t>
            </a:r>
            <a:r>
              <a:rPr lang="ru-RU" u="sng" dirty="0" err="1">
                <a:solidFill>
                  <a:prstClr val="black"/>
                </a:solidFill>
              </a:rPr>
              <a:t>урациловое</a:t>
            </a:r>
            <a:r>
              <a:rPr lang="ru-RU" u="sng" dirty="0">
                <a:solidFill>
                  <a:prstClr val="black"/>
                </a:solidFill>
              </a:rPr>
              <a:t> (У)</a:t>
            </a:r>
          </a:p>
          <a:p>
            <a:pPr lvl="0">
              <a:buClr>
                <a:srgbClr val="FE8637"/>
              </a:buClr>
            </a:pPr>
            <a:r>
              <a:rPr lang="ru-RU" dirty="0" smtClean="0">
                <a:solidFill>
                  <a:prstClr val="black"/>
                </a:solidFill>
              </a:rPr>
              <a:t>Пятиугольный </a:t>
            </a:r>
            <a:r>
              <a:rPr lang="ru-RU" dirty="0">
                <a:solidFill>
                  <a:prstClr val="black"/>
                </a:solidFill>
              </a:rPr>
              <a:t>сахар </a:t>
            </a:r>
            <a:r>
              <a:rPr lang="ru-RU" dirty="0" smtClean="0">
                <a:solidFill>
                  <a:prstClr val="black"/>
                </a:solidFill>
              </a:rPr>
              <a:t>–рибоза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Фосфорная группа</a:t>
            </a:r>
          </a:p>
          <a:p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416619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3/94612/1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72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Функции </a:t>
            </a:r>
            <a:r>
              <a:rPr lang="ru-RU" dirty="0" err="1" smtClean="0"/>
              <a:t>РНК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4006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(и-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b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Иногда данный биополимер называют матричной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Данный вид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располагается как в ядре, так и в цитоплазме клетки. Основное назначение – перенос информации о строении белка от дезоксирибонуклеиновой кислоты к рибосомам, где и происходит сбор белковой молекулы. Относительно небольшая популяция молекул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составляющая менее 1% от всех молекул.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Рибосомная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(р-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b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Самый распространенный вид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(около 90% от всех молекул данного вида в клетке). Р-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расположена в рибосомах и является матрицей для синтеза белковых молекул. Имеет наибольшие, по сравнению с другими видами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размеры. Молекулярная масса может достигать 1,5 миллионов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кДальтон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(т-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Расположена, преимущественно, в цитоплазме клетки. Основное назначение- осуществление транспорта (переноса) аминокислот к месту синтеза белка (в рибосомы). Транспортная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до 10% от всех молекул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располагающихся в клетке. Имеет наименьше, по сравнению с другими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молекулами, размеры (до 100 нуклеотидов). </a:t>
            </a:r>
          </a:p>
        </p:txBody>
      </p:sp>
    </p:spTree>
    <p:extLst>
      <p:ext uri="{BB962C8B-B14F-4D97-AF65-F5344CB8AC3E}">
        <p14:creationId xmlns:p14="http://schemas.microsoft.com/office/powerpoint/2010/main" val="40490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Систематика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Империя клеточные</a:t>
            </a:r>
          </a:p>
          <a:p>
            <a:endParaRPr lang="ru-RU" dirty="0"/>
          </a:p>
        </p:txBody>
      </p:sp>
      <p:pic>
        <p:nvPicPr>
          <p:cNvPr id="4" name="Рисунок 3" descr="https://otvet.imgsmail.ru/download/234906351_310d3ddd2676d976d2b3d87072d54d4c_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1212"/>
            <a:ext cx="8496944" cy="4300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11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де может находиться р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380" cy="68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8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Систематика</a:t>
            </a:r>
            <a:endParaRPr lang="ru-RU" dirty="0"/>
          </a:p>
        </p:txBody>
      </p:sp>
      <p:pic>
        <p:nvPicPr>
          <p:cNvPr id="4" name="Объект 3" descr="http://mou99.mybb.ru/uploads/000a/5a/3f/2683-2-f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15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Систематика</a:t>
            </a:r>
            <a:endParaRPr lang="ru-RU" dirty="0"/>
          </a:p>
        </p:txBody>
      </p:sp>
      <p:pic>
        <p:nvPicPr>
          <p:cNvPr id="4" name="Объект 3" descr="http://mou99.mybb.ru/uploads/000a/5a/3f/2683-3-f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65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Различия в систематике растений и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Животные</a:t>
            </a:r>
          </a:p>
          <a:p>
            <a:endParaRPr lang="ru-RU" dirty="0"/>
          </a:p>
          <a:p>
            <a:r>
              <a:rPr lang="ru-RU" u="sng" dirty="0" smtClean="0"/>
              <a:t>Тип</a:t>
            </a:r>
          </a:p>
          <a:p>
            <a:r>
              <a:rPr lang="ru-RU" dirty="0" smtClean="0"/>
              <a:t>Класс</a:t>
            </a:r>
          </a:p>
          <a:p>
            <a:r>
              <a:rPr lang="ru-RU" u="sng" dirty="0" smtClean="0"/>
              <a:t>Отряд</a:t>
            </a:r>
          </a:p>
          <a:p>
            <a:r>
              <a:rPr lang="ru-RU" dirty="0" smtClean="0"/>
              <a:t>Семейство</a:t>
            </a:r>
          </a:p>
          <a:p>
            <a:r>
              <a:rPr lang="ru-RU" dirty="0" smtClean="0"/>
              <a:t>Род</a:t>
            </a:r>
          </a:p>
          <a:p>
            <a:r>
              <a:rPr lang="ru-RU" dirty="0" smtClean="0"/>
              <a:t>Вид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/>
              <a:t>Растения</a:t>
            </a:r>
          </a:p>
          <a:p>
            <a:endParaRPr lang="ru-RU" dirty="0"/>
          </a:p>
          <a:p>
            <a:r>
              <a:rPr lang="ru-RU" u="sng" dirty="0" smtClean="0"/>
              <a:t>Отдел</a:t>
            </a:r>
          </a:p>
          <a:p>
            <a:r>
              <a:rPr lang="ru-RU" dirty="0" smtClean="0"/>
              <a:t>Класс</a:t>
            </a:r>
          </a:p>
          <a:p>
            <a:r>
              <a:rPr lang="ru-RU" u="sng" dirty="0" smtClean="0"/>
              <a:t>Порядок</a:t>
            </a:r>
          </a:p>
          <a:p>
            <a:r>
              <a:rPr lang="ru-RU" dirty="0" smtClean="0"/>
              <a:t>Семейство</a:t>
            </a:r>
          </a:p>
          <a:p>
            <a:r>
              <a:rPr lang="ru-RU" dirty="0" smtClean="0"/>
              <a:t>Род</a:t>
            </a:r>
          </a:p>
          <a:p>
            <a:r>
              <a:rPr lang="ru-RU" dirty="0" smtClean="0"/>
              <a:t>Вид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8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59216" cy="4873752"/>
          </a:xfrm>
        </p:spPr>
        <p:txBody>
          <a:bodyPr/>
          <a:lstStyle/>
          <a:p>
            <a:r>
              <a:rPr lang="ru-RU" dirty="0" smtClean="0"/>
              <a:t>Вирусы были открыты </a:t>
            </a:r>
            <a:r>
              <a:rPr lang="ru-RU" dirty="0" err="1" smtClean="0"/>
              <a:t>Иванковским</a:t>
            </a:r>
            <a:r>
              <a:rPr lang="ru-RU" dirty="0" smtClean="0"/>
              <a:t> </a:t>
            </a:r>
            <a:r>
              <a:rPr lang="ru-RU" dirty="0" err="1" smtClean="0"/>
              <a:t>Д.И</a:t>
            </a:r>
            <a:r>
              <a:rPr lang="ru-RU" dirty="0" smtClean="0"/>
              <a:t>. </a:t>
            </a:r>
            <a:r>
              <a:rPr lang="ru-RU" dirty="0" smtClean="0">
                <a:latin typeface="Times New Roman"/>
                <a:ea typeface="Times New Roman"/>
              </a:rPr>
              <a:t>(</a:t>
            </a:r>
            <a:r>
              <a:rPr lang="ru-RU" dirty="0">
                <a:latin typeface="Times New Roman"/>
                <a:ea typeface="Times New Roman"/>
              </a:rPr>
              <a:t>вирусы табачной мозаики)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1892 г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Вирус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(от лат.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vīrus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«яд») — микроскопическая частица, состоящая из белков и нуклеиновых кислот и способная инфицировать клетки живых организмов.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Вирусы являются облигатными паразитами — они не способны размножаться вне </a:t>
            </a:r>
            <a:r>
              <a:rPr lang="ru-RU" dirty="0" smtClean="0">
                <a:latin typeface="Times New Roman"/>
                <a:ea typeface="Times New Roman"/>
              </a:rPr>
              <a:t>клетки.</a:t>
            </a:r>
          </a:p>
          <a:p>
            <a:r>
              <a:rPr lang="ru-RU" dirty="0">
                <a:latin typeface="Times New Roman"/>
                <a:ea typeface="Times New Roman"/>
              </a:rPr>
              <a:t>Вирусы представляют собой молекулы нуклеиновых кислот (ДНК или </a:t>
            </a:r>
            <a:r>
              <a:rPr lang="ru-RU" dirty="0" err="1">
                <a:latin typeface="Times New Roman"/>
                <a:ea typeface="Times New Roman"/>
              </a:rPr>
              <a:t>РНК</a:t>
            </a:r>
            <a:r>
              <a:rPr lang="ru-RU" dirty="0">
                <a:latin typeface="Times New Roman"/>
                <a:ea typeface="Times New Roman"/>
              </a:rPr>
              <a:t>), заключённые в защитную белковую оболочку (</a:t>
            </a:r>
            <a:r>
              <a:rPr lang="ru-RU" dirty="0" err="1">
                <a:latin typeface="Times New Roman"/>
                <a:ea typeface="Times New Roman"/>
              </a:rPr>
              <a:t>капсид</a:t>
            </a:r>
            <a:r>
              <a:rPr lang="ru-RU" dirty="0">
                <a:latin typeface="Times New Roman"/>
                <a:ea typeface="Times New Roman"/>
              </a:rPr>
              <a:t>).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Вирусы содержат только один тип нуклеиновой кислоты: либо ДНК, либо </a:t>
            </a:r>
            <a:r>
              <a:rPr lang="ru-RU" dirty="0" err="1">
                <a:latin typeface="Times New Roman"/>
                <a:ea typeface="Times New Roman"/>
              </a:rPr>
              <a:t>РНК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1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449580" algn="just"/>
            <a:r>
              <a:rPr lang="ru-RU" dirty="0">
                <a:latin typeface="Times New Roman"/>
                <a:ea typeface="Times New Roman"/>
              </a:rPr>
              <a:t>Некоторые вирусы имеют также внешнюю липидную оболочку.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49580" algn="just"/>
            <a:r>
              <a:rPr lang="ru-RU" dirty="0" smtClean="0">
                <a:latin typeface="Times New Roman"/>
                <a:ea typeface="Times New Roman"/>
              </a:rPr>
              <a:t>Размеры </a:t>
            </a:r>
            <a:r>
              <a:rPr lang="ru-RU" dirty="0">
                <a:latin typeface="Times New Roman"/>
                <a:ea typeface="Times New Roman"/>
              </a:rPr>
              <a:t>различных вирусов колеблются от 20 (</a:t>
            </a:r>
            <a:r>
              <a:rPr lang="ru-RU" dirty="0" err="1">
                <a:latin typeface="Times New Roman"/>
                <a:ea typeface="Times New Roman"/>
              </a:rPr>
              <a:t>пикорнавирусы</a:t>
            </a:r>
            <a:r>
              <a:rPr lang="ru-RU" dirty="0">
                <a:latin typeface="Times New Roman"/>
                <a:ea typeface="Times New Roman"/>
              </a:rPr>
              <a:t>) до 500 (</a:t>
            </a:r>
            <a:r>
              <a:rPr lang="ru-RU" dirty="0" err="1">
                <a:latin typeface="Times New Roman"/>
                <a:ea typeface="Times New Roman"/>
              </a:rPr>
              <a:t>мимивирусы</a:t>
            </a:r>
            <a:r>
              <a:rPr lang="ru-RU" dirty="0">
                <a:latin typeface="Times New Roman"/>
                <a:ea typeface="Times New Roman"/>
              </a:rPr>
              <a:t>) и более нанометров.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49580" algn="just"/>
            <a:r>
              <a:rPr lang="ru-RU" dirty="0" smtClean="0">
                <a:latin typeface="Times New Roman"/>
                <a:ea typeface="Times New Roman"/>
              </a:rPr>
              <a:t>Вирионы </a:t>
            </a:r>
            <a:r>
              <a:rPr lang="ru-RU" dirty="0">
                <a:latin typeface="Times New Roman"/>
                <a:ea typeface="Times New Roman"/>
              </a:rPr>
              <a:t>часто имеют правильную геометрическую форму (икосаэдр, цилиндр). </a:t>
            </a:r>
            <a:endParaRPr lang="ru-RU" dirty="0" smtClean="0"/>
          </a:p>
          <a:p>
            <a:r>
              <a:rPr lang="ru-RU" dirty="0" smtClean="0"/>
              <a:t>Нет роста, не получают энергию, отсутствуют реакции обмена веществ, не размножаются делением.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79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вирусов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>Признак</a:t>
            </a:r>
            <a:r>
              <a:rPr lang="ru-RU" u="sng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по содержанию наследственной информации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1.РНК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-вирусы: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одноцепочечные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двуцепочечные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РНК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-вирусы (большинство вирусов) - СПИД, грипп, корь и т.д.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 err="1">
                <a:latin typeface="Times New Roman"/>
                <a:ea typeface="Times New Roman"/>
                <a:cs typeface="Times New Roman"/>
              </a:rPr>
              <a:t>2.ДНК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-вирусы: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одноцепочечные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двуцепочечные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ДНК-вирусы - натуральная оспа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158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493</Words>
  <Application>Microsoft Office PowerPoint</Application>
  <PresentationFormat>Экран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Классификация организмов. Вирусы</vt:lpstr>
      <vt:lpstr>Систематика - </vt:lpstr>
      <vt:lpstr>Систематика</vt:lpstr>
      <vt:lpstr>Систематика</vt:lpstr>
      <vt:lpstr>Систематика</vt:lpstr>
      <vt:lpstr>Различия в систематике растений и животных</vt:lpstr>
      <vt:lpstr>Вирусы</vt:lpstr>
      <vt:lpstr>Вирусы</vt:lpstr>
      <vt:lpstr>Классификация вирусов</vt:lpstr>
      <vt:lpstr>По объекту заражения</vt:lpstr>
      <vt:lpstr>Применение вирусов</vt:lpstr>
      <vt:lpstr>Презентация PowerPoint</vt:lpstr>
      <vt:lpstr>Презентация PowerPoint</vt:lpstr>
      <vt:lpstr>Презентация PowerPoint</vt:lpstr>
      <vt:lpstr>Заболевания растений</vt:lpstr>
      <vt:lpstr>Заболевания человека</vt:lpstr>
      <vt:lpstr>Презентация PowerPoint</vt:lpstr>
      <vt:lpstr>Раздел 2 Признаки живых организмов</vt:lpstr>
      <vt:lpstr>Основные положения клеточной теории организмов (М.Шлейден, Т. Шванн, 1939 г.) Основные положения</vt:lpstr>
      <vt:lpstr>Растительная клетка</vt:lpstr>
      <vt:lpstr>Животная клетка</vt:lpstr>
      <vt:lpstr>Бактериальная клетка</vt:lpstr>
      <vt:lpstr>Нуклеиновые кислоты</vt:lpstr>
      <vt:lpstr>Нуклеиновые кислоты</vt:lpstr>
      <vt:lpstr>Состав нуклеотида  ДНК</vt:lpstr>
      <vt:lpstr>ДНК</vt:lpstr>
      <vt:lpstr>РНК</vt:lpstr>
      <vt:lpstr>Презентация PowerPoint</vt:lpstr>
      <vt:lpstr>Функции РНК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Гаджи Магомедов</dc:creator>
  <cp:lastModifiedBy>Гаджи Магомедов</cp:lastModifiedBy>
  <cp:revision>12</cp:revision>
  <dcterms:created xsi:type="dcterms:W3CDTF">2017-09-25T18:28:48Z</dcterms:created>
  <dcterms:modified xsi:type="dcterms:W3CDTF">2017-11-06T12:12:57Z</dcterms:modified>
</cp:coreProperties>
</file>