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0" r:id="rId6"/>
    <p:sldId id="261" r:id="rId7"/>
    <p:sldId id="262" r:id="rId8"/>
    <p:sldId id="264" r:id="rId9"/>
    <p:sldId id="265" r:id="rId10"/>
    <p:sldId id="259" r:id="rId11"/>
    <p:sldId id="266" r:id="rId12"/>
    <p:sldId id="267" r:id="rId13"/>
    <p:sldId id="269" r:id="rId14"/>
    <p:sldId id="270" r:id="rId15"/>
    <p:sldId id="271" r:id="rId16"/>
    <p:sldId id="268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372A02-A8DE-4098-B09A-55E5DB95137F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</dgm:pt>
    <dgm:pt modelId="{126526FF-EF3B-46BE-BB9E-28A370C6FDC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/>
              <a:effectLst/>
              <a:latin typeface="Tahoma" pitchFamily="34" charset="0"/>
              <a:cs typeface="Arial" charset="0"/>
            </a:rPr>
            <a:t>Отдел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/>
              <a:effectLst/>
              <a:latin typeface="Tahoma" pitchFamily="34" charset="0"/>
              <a:cs typeface="Arial" charset="0"/>
            </a:rPr>
            <a:t>Моховидные</a:t>
          </a:r>
          <a:endParaRPr kumimoji="0" lang="ru-RU" altLang="ru-RU" b="0" i="0" u="none" strike="noStrike" cap="none" normalizeH="0" baseline="0" smtClean="0">
            <a:ln/>
            <a:effectLst/>
            <a:latin typeface="Tahoma" pitchFamily="34" charset="0"/>
            <a:cs typeface="Arial" charset="0"/>
          </a:endParaRPr>
        </a:p>
      </dgm:t>
    </dgm:pt>
    <dgm:pt modelId="{8A5FD57E-A443-4F70-9EA9-9F18AE382C78}" type="parTrans" cxnId="{F71D2F02-C7B0-43D7-9418-087ED91E6B26}">
      <dgm:prSet/>
      <dgm:spPr/>
      <dgm:t>
        <a:bodyPr/>
        <a:lstStyle/>
        <a:p>
          <a:endParaRPr lang="ru-RU"/>
        </a:p>
      </dgm:t>
    </dgm:pt>
    <dgm:pt modelId="{162DAE41-5FF8-4787-A639-4216E66EA7C5}" type="sibTrans" cxnId="{F71D2F02-C7B0-43D7-9418-087ED91E6B26}">
      <dgm:prSet/>
      <dgm:spPr/>
      <dgm:t>
        <a:bodyPr/>
        <a:lstStyle/>
        <a:p>
          <a:endParaRPr lang="ru-RU"/>
        </a:p>
      </dgm:t>
    </dgm:pt>
    <dgm:pt modelId="{FBEA7A97-461E-45A4-BB88-6E814772ACD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/>
              <a:effectLst/>
              <a:latin typeface="Tahoma" pitchFamily="34" charset="0"/>
              <a:cs typeface="Arial" charset="0"/>
            </a:rPr>
            <a:t>Класс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/>
              <a:effectLst/>
              <a:latin typeface="Tahoma" pitchFamily="34" charset="0"/>
              <a:cs typeface="Arial" charset="0"/>
            </a:rPr>
            <a:t>Печёночники</a:t>
          </a:r>
          <a:endParaRPr kumimoji="0" lang="ru-RU" altLang="ru-RU" b="0" i="0" u="none" strike="noStrike" cap="none" normalizeH="0" baseline="0" smtClean="0">
            <a:ln/>
            <a:effectLst/>
            <a:latin typeface="Tahoma" pitchFamily="34" charset="0"/>
            <a:cs typeface="Arial" charset="0"/>
          </a:endParaRPr>
        </a:p>
      </dgm:t>
    </dgm:pt>
    <dgm:pt modelId="{6879CA3F-EEF3-4D78-843A-4016A673AF69}" type="parTrans" cxnId="{D5A7B5AE-AD7D-4D0C-850C-49E73CF21B84}">
      <dgm:prSet/>
      <dgm:spPr/>
      <dgm:t>
        <a:bodyPr/>
        <a:lstStyle/>
        <a:p>
          <a:endParaRPr lang="ru-RU"/>
        </a:p>
      </dgm:t>
    </dgm:pt>
    <dgm:pt modelId="{45BCC085-AC1A-45C2-953E-B8DD15CE723E}" type="sibTrans" cxnId="{D5A7B5AE-AD7D-4D0C-850C-49E73CF21B84}">
      <dgm:prSet/>
      <dgm:spPr/>
      <dgm:t>
        <a:bodyPr/>
        <a:lstStyle/>
        <a:p>
          <a:endParaRPr lang="ru-RU"/>
        </a:p>
      </dgm:t>
    </dgm:pt>
    <dgm:pt modelId="{C1C82817-A742-43C0-B1F7-F0BAA0BE27F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/>
              <a:effectLst/>
              <a:latin typeface="Tahoma" pitchFamily="34" charset="0"/>
              <a:cs typeface="Arial" charset="0"/>
            </a:rPr>
            <a:t>Класс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/>
              <a:effectLst/>
              <a:latin typeface="Tahoma" pitchFamily="34" charset="0"/>
              <a:cs typeface="Arial" charset="0"/>
            </a:rPr>
            <a:t>Листостебельные</a:t>
          </a:r>
          <a:endParaRPr kumimoji="0" lang="ru-RU" altLang="ru-RU" b="0" i="0" u="none" strike="noStrike" cap="none" normalizeH="0" baseline="0" smtClean="0">
            <a:ln/>
            <a:effectLst/>
            <a:latin typeface="Tahoma" pitchFamily="34" charset="0"/>
            <a:cs typeface="Arial" charset="0"/>
          </a:endParaRPr>
        </a:p>
      </dgm:t>
    </dgm:pt>
    <dgm:pt modelId="{805579F7-7809-47DE-80A0-4931F5B7AEF0}" type="parTrans" cxnId="{12E55C12-D69E-4B95-95C8-CC26E4339A9A}">
      <dgm:prSet/>
      <dgm:spPr/>
      <dgm:t>
        <a:bodyPr/>
        <a:lstStyle/>
        <a:p>
          <a:endParaRPr lang="ru-RU"/>
        </a:p>
      </dgm:t>
    </dgm:pt>
    <dgm:pt modelId="{11D2FD44-8C05-4BEC-8DAD-EAFA4DBC9D96}" type="sibTrans" cxnId="{12E55C12-D69E-4B95-95C8-CC26E4339A9A}">
      <dgm:prSet/>
      <dgm:spPr/>
      <dgm:t>
        <a:bodyPr/>
        <a:lstStyle/>
        <a:p>
          <a:endParaRPr lang="ru-RU"/>
        </a:p>
      </dgm:t>
    </dgm:pt>
    <dgm:pt modelId="{942BE394-C0FF-4E2C-A4D1-0F8AFFBCF5B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/>
              <a:effectLst/>
              <a:latin typeface="Tahoma" pitchFamily="34" charset="0"/>
              <a:cs typeface="Arial" charset="0"/>
            </a:rPr>
            <a:t>Зеленые мхи</a:t>
          </a:r>
          <a:endParaRPr kumimoji="0" lang="ru-RU" altLang="ru-RU" b="0" i="0" u="none" strike="noStrike" cap="none" normalizeH="0" baseline="0" smtClean="0">
            <a:ln/>
            <a:effectLst/>
            <a:latin typeface="Tahoma" pitchFamily="34" charset="0"/>
            <a:cs typeface="Arial" charset="0"/>
          </a:endParaRPr>
        </a:p>
      </dgm:t>
    </dgm:pt>
    <dgm:pt modelId="{93DE4635-DF97-4123-9314-3BC07A9B0ABF}" type="parTrans" cxnId="{2E5B0FF3-FD28-4366-B608-CF198EB402F7}">
      <dgm:prSet/>
      <dgm:spPr/>
      <dgm:t>
        <a:bodyPr/>
        <a:lstStyle/>
        <a:p>
          <a:endParaRPr lang="ru-RU"/>
        </a:p>
      </dgm:t>
    </dgm:pt>
    <dgm:pt modelId="{D2A63691-E23C-4F25-8ED1-4572301BC194}" type="sibTrans" cxnId="{2E5B0FF3-FD28-4366-B608-CF198EB402F7}">
      <dgm:prSet/>
      <dgm:spPr/>
      <dgm:t>
        <a:bodyPr/>
        <a:lstStyle/>
        <a:p>
          <a:endParaRPr lang="ru-RU"/>
        </a:p>
      </dgm:t>
    </dgm:pt>
    <dgm:pt modelId="{D805BFB7-834D-4ECA-B23A-6E1B64A09D7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/>
              <a:effectLst/>
              <a:latin typeface="Tahoma" pitchFamily="34" charset="0"/>
              <a:cs typeface="Arial" charset="0"/>
            </a:rPr>
            <a:t>Сфагновые мхи, или белые</a:t>
          </a:r>
          <a:endParaRPr kumimoji="0" lang="ru-RU" altLang="ru-RU" b="0" i="0" u="none" strike="noStrike" cap="none" normalizeH="0" baseline="0" dirty="0" smtClean="0">
            <a:ln/>
            <a:effectLst/>
            <a:latin typeface="Tahoma" pitchFamily="34" charset="0"/>
            <a:cs typeface="Arial" charset="0"/>
          </a:endParaRPr>
        </a:p>
      </dgm:t>
    </dgm:pt>
    <dgm:pt modelId="{8C993A7D-9321-429B-8716-5336EB102CD2}" type="parTrans" cxnId="{7B7B74AB-9836-4660-8D2F-5C2920D466B6}">
      <dgm:prSet/>
      <dgm:spPr/>
      <dgm:t>
        <a:bodyPr/>
        <a:lstStyle/>
        <a:p>
          <a:endParaRPr lang="ru-RU"/>
        </a:p>
      </dgm:t>
    </dgm:pt>
    <dgm:pt modelId="{E816F7CA-8F3C-4EBF-A99F-A21679ACA34F}" type="sibTrans" cxnId="{7B7B74AB-9836-4660-8D2F-5C2920D466B6}">
      <dgm:prSet/>
      <dgm:spPr/>
      <dgm:t>
        <a:bodyPr/>
        <a:lstStyle/>
        <a:p>
          <a:endParaRPr lang="ru-RU"/>
        </a:p>
      </dgm:t>
    </dgm:pt>
    <dgm:pt modelId="{BC062FA4-E055-4CC9-9FD2-E4E84705E0CE}" type="pres">
      <dgm:prSet presAssocID="{E5372A02-A8DE-4098-B09A-55E5DB95137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ECAEC13-8414-4470-B936-52526C01718E}" type="pres">
      <dgm:prSet presAssocID="{126526FF-EF3B-46BE-BB9E-28A370C6FDC0}" presName="hierRoot1" presStyleCnt="0">
        <dgm:presLayoutVars>
          <dgm:hierBranch/>
        </dgm:presLayoutVars>
      </dgm:prSet>
      <dgm:spPr/>
    </dgm:pt>
    <dgm:pt modelId="{D863891F-ED9A-4243-84CB-C06B0CC15EA2}" type="pres">
      <dgm:prSet presAssocID="{126526FF-EF3B-46BE-BB9E-28A370C6FDC0}" presName="rootComposite1" presStyleCnt="0"/>
      <dgm:spPr/>
    </dgm:pt>
    <dgm:pt modelId="{F5B89888-34F0-49DA-B1A8-7AAEFBDE5D46}" type="pres">
      <dgm:prSet presAssocID="{126526FF-EF3B-46BE-BB9E-28A370C6FDC0}" presName="rootText1" presStyleLbl="node0" presStyleIdx="0" presStyleCnt="1">
        <dgm:presLayoutVars>
          <dgm:chPref val="3"/>
        </dgm:presLayoutVars>
      </dgm:prSet>
      <dgm:spPr/>
    </dgm:pt>
    <dgm:pt modelId="{39CFE47B-3FB3-48B9-B0C8-0D813E0821D2}" type="pres">
      <dgm:prSet presAssocID="{126526FF-EF3B-46BE-BB9E-28A370C6FDC0}" presName="rootConnector1" presStyleLbl="node1" presStyleIdx="0" presStyleCnt="0"/>
      <dgm:spPr/>
    </dgm:pt>
    <dgm:pt modelId="{3001D448-B32E-4EF3-A27D-9F964013C31F}" type="pres">
      <dgm:prSet presAssocID="{126526FF-EF3B-46BE-BB9E-28A370C6FDC0}" presName="hierChild2" presStyleCnt="0"/>
      <dgm:spPr/>
    </dgm:pt>
    <dgm:pt modelId="{2BBF41EF-8FCB-4CAD-87CE-151B52280A96}" type="pres">
      <dgm:prSet presAssocID="{6879CA3F-EEF3-4D78-843A-4016A673AF69}" presName="Name35" presStyleLbl="parChTrans1D2" presStyleIdx="0" presStyleCnt="2"/>
      <dgm:spPr/>
    </dgm:pt>
    <dgm:pt modelId="{3F065645-2DAD-4652-80C4-98DEB32EFB99}" type="pres">
      <dgm:prSet presAssocID="{FBEA7A97-461E-45A4-BB88-6E814772ACD7}" presName="hierRoot2" presStyleCnt="0">
        <dgm:presLayoutVars>
          <dgm:hierBranch/>
        </dgm:presLayoutVars>
      </dgm:prSet>
      <dgm:spPr/>
    </dgm:pt>
    <dgm:pt modelId="{9E6B3417-F3B8-46A0-9679-6E567D7AB50F}" type="pres">
      <dgm:prSet presAssocID="{FBEA7A97-461E-45A4-BB88-6E814772ACD7}" presName="rootComposite" presStyleCnt="0"/>
      <dgm:spPr/>
    </dgm:pt>
    <dgm:pt modelId="{CBC50863-0234-4D5D-8ED7-BBAC944B2CB8}" type="pres">
      <dgm:prSet presAssocID="{FBEA7A97-461E-45A4-BB88-6E814772ACD7}" presName="rootText" presStyleLbl="node2" presStyleIdx="0" presStyleCnt="2">
        <dgm:presLayoutVars>
          <dgm:chPref val="3"/>
        </dgm:presLayoutVars>
      </dgm:prSet>
      <dgm:spPr/>
    </dgm:pt>
    <dgm:pt modelId="{44420D98-F0D9-4437-8577-291A2C6FCEFC}" type="pres">
      <dgm:prSet presAssocID="{FBEA7A97-461E-45A4-BB88-6E814772ACD7}" presName="rootConnector" presStyleLbl="node2" presStyleIdx="0" presStyleCnt="2"/>
      <dgm:spPr/>
    </dgm:pt>
    <dgm:pt modelId="{4A74E23E-DB7F-46EC-8112-3B5E2701650B}" type="pres">
      <dgm:prSet presAssocID="{FBEA7A97-461E-45A4-BB88-6E814772ACD7}" presName="hierChild4" presStyleCnt="0"/>
      <dgm:spPr/>
    </dgm:pt>
    <dgm:pt modelId="{7BB2350B-7D77-411D-991D-6D36EE6B193E}" type="pres">
      <dgm:prSet presAssocID="{FBEA7A97-461E-45A4-BB88-6E814772ACD7}" presName="hierChild5" presStyleCnt="0"/>
      <dgm:spPr/>
    </dgm:pt>
    <dgm:pt modelId="{609048E2-CA75-4987-BA48-8EF46A0635A2}" type="pres">
      <dgm:prSet presAssocID="{805579F7-7809-47DE-80A0-4931F5B7AEF0}" presName="Name35" presStyleLbl="parChTrans1D2" presStyleIdx="1" presStyleCnt="2"/>
      <dgm:spPr/>
    </dgm:pt>
    <dgm:pt modelId="{3F8ECDE5-F6A6-49E1-A94D-A28F1C386CB1}" type="pres">
      <dgm:prSet presAssocID="{C1C82817-A742-43C0-B1F7-F0BAA0BE27F3}" presName="hierRoot2" presStyleCnt="0">
        <dgm:presLayoutVars>
          <dgm:hierBranch/>
        </dgm:presLayoutVars>
      </dgm:prSet>
      <dgm:spPr/>
    </dgm:pt>
    <dgm:pt modelId="{28B9DC35-DEEF-40C2-B559-8CFFC082512B}" type="pres">
      <dgm:prSet presAssocID="{C1C82817-A742-43C0-B1F7-F0BAA0BE27F3}" presName="rootComposite" presStyleCnt="0"/>
      <dgm:spPr/>
    </dgm:pt>
    <dgm:pt modelId="{A8B2F442-C627-4C09-B34B-7B41BE603188}" type="pres">
      <dgm:prSet presAssocID="{C1C82817-A742-43C0-B1F7-F0BAA0BE27F3}" presName="rootText" presStyleLbl="node2" presStyleIdx="1" presStyleCnt="2">
        <dgm:presLayoutVars>
          <dgm:chPref val="3"/>
        </dgm:presLayoutVars>
      </dgm:prSet>
      <dgm:spPr/>
    </dgm:pt>
    <dgm:pt modelId="{D0D051DD-3400-4E96-811A-4958426C5E14}" type="pres">
      <dgm:prSet presAssocID="{C1C82817-A742-43C0-B1F7-F0BAA0BE27F3}" presName="rootConnector" presStyleLbl="node2" presStyleIdx="1" presStyleCnt="2"/>
      <dgm:spPr/>
    </dgm:pt>
    <dgm:pt modelId="{B53ED7DB-934C-465E-B068-81EB94A70052}" type="pres">
      <dgm:prSet presAssocID="{C1C82817-A742-43C0-B1F7-F0BAA0BE27F3}" presName="hierChild4" presStyleCnt="0"/>
      <dgm:spPr/>
    </dgm:pt>
    <dgm:pt modelId="{021BF97A-EDD1-40F0-B4D4-E38F066D2FD8}" type="pres">
      <dgm:prSet presAssocID="{93DE4635-DF97-4123-9314-3BC07A9B0ABF}" presName="Name35" presStyleLbl="parChTrans1D3" presStyleIdx="0" presStyleCnt="2"/>
      <dgm:spPr/>
    </dgm:pt>
    <dgm:pt modelId="{4CBBCFFF-E83C-4564-B899-DB74ED47640F}" type="pres">
      <dgm:prSet presAssocID="{942BE394-C0FF-4E2C-A4D1-0F8AFFBCF5B7}" presName="hierRoot2" presStyleCnt="0">
        <dgm:presLayoutVars>
          <dgm:hierBranch val="r"/>
        </dgm:presLayoutVars>
      </dgm:prSet>
      <dgm:spPr/>
    </dgm:pt>
    <dgm:pt modelId="{B05DFAC7-8E93-4F67-834F-41003E0D3D11}" type="pres">
      <dgm:prSet presAssocID="{942BE394-C0FF-4E2C-A4D1-0F8AFFBCF5B7}" presName="rootComposite" presStyleCnt="0"/>
      <dgm:spPr/>
    </dgm:pt>
    <dgm:pt modelId="{6B415DFF-E6A2-4D89-B769-41062919CB2A}" type="pres">
      <dgm:prSet presAssocID="{942BE394-C0FF-4E2C-A4D1-0F8AFFBCF5B7}" presName="rootText" presStyleLbl="node3" presStyleIdx="0" presStyleCnt="2">
        <dgm:presLayoutVars>
          <dgm:chPref val="3"/>
        </dgm:presLayoutVars>
      </dgm:prSet>
      <dgm:spPr/>
    </dgm:pt>
    <dgm:pt modelId="{569B7D19-BA6F-4695-BBEB-D6ECC52C59D2}" type="pres">
      <dgm:prSet presAssocID="{942BE394-C0FF-4E2C-A4D1-0F8AFFBCF5B7}" presName="rootConnector" presStyleLbl="node3" presStyleIdx="0" presStyleCnt="2"/>
      <dgm:spPr/>
    </dgm:pt>
    <dgm:pt modelId="{4186A296-9F3E-4D57-91CC-F23325AD36FF}" type="pres">
      <dgm:prSet presAssocID="{942BE394-C0FF-4E2C-A4D1-0F8AFFBCF5B7}" presName="hierChild4" presStyleCnt="0"/>
      <dgm:spPr/>
    </dgm:pt>
    <dgm:pt modelId="{8ECE0A47-E92A-4CD2-80F0-1DEAE390CEE1}" type="pres">
      <dgm:prSet presAssocID="{942BE394-C0FF-4E2C-A4D1-0F8AFFBCF5B7}" presName="hierChild5" presStyleCnt="0"/>
      <dgm:spPr/>
    </dgm:pt>
    <dgm:pt modelId="{73FFAF87-257E-43FA-9257-B2409748AC96}" type="pres">
      <dgm:prSet presAssocID="{8C993A7D-9321-429B-8716-5336EB102CD2}" presName="Name35" presStyleLbl="parChTrans1D3" presStyleIdx="1" presStyleCnt="2"/>
      <dgm:spPr/>
    </dgm:pt>
    <dgm:pt modelId="{289C4333-4C08-49E6-9EFD-42A9C54774D3}" type="pres">
      <dgm:prSet presAssocID="{D805BFB7-834D-4ECA-B23A-6E1B64A09D79}" presName="hierRoot2" presStyleCnt="0">
        <dgm:presLayoutVars>
          <dgm:hierBranch val="r"/>
        </dgm:presLayoutVars>
      </dgm:prSet>
      <dgm:spPr/>
    </dgm:pt>
    <dgm:pt modelId="{75BC05EA-8733-4813-849A-6C3C01A4310D}" type="pres">
      <dgm:prSet presAssocID="{D805BFB7-834D-4ECA-B23A-6E1B64A09D79}" presName="rootComposite" presStyleCnt="0"/>
      <dgm:spPr/>
    </dgm:pt>
    <dgm:pt modelId="{9FB75BA4-8DE3-4481-8013-889CD1B78501}" type="pres">
      <dgm:prSet presAssocID="{D805BFB7-834D-4ECA-B23A-6E1B64A09D79}" presName="rootText" presStyleLbl="node3" presStyleIdx="1" presStyleCnt="2">
        <dgm:presLayoutVars>
          <dgm:chPref val="3"/>
        </dgm:presLayoutVars>
      </dgm:prSet>
      <dgm:spPr/>
    </dgm:pt>
    <dgm:pt modelId="{82F27618-93D0-42C6-A185-B4599D9B288B}" type="pres">
      <dgm:prSet presAssocID="{D805BFB7-834D-4ECA-B23A-6E1B64A09D79}" presName="rootConnector" presStyleLbl="node3" presStyleIdx="1" presStyleCnt="2"/>
      <dgm:spPr/>
    </dgm:pt>
    <dgm:pt modelId="{587D7271-0AAE-4B55-9167-1527E2ADA9E9}" type="pres">
      <dgm:prSet presAssocID="{D805BFB7-834D-4ECA-B23A-6E1B64A09D79}" presName="hierChild4" presStyleCnt="0"/>
      <dgm:spPr/>
    </dgm:pt>
    <dgm:pt modelId="{2A4FEC0F-0A12-4CF2-83BE-26DC2BB4F732}" type="pres">
      <dgm:prSet presAssocID="{D805BFB7-834D-4ECA-B23A-6E1B64A09D79}" presName="hierChild5" presStyleCnt="0"/>
      <dgm:spPr/>
    </dgm:pt>
    <dgm:pt modelId="{85B63C34-AD7F-48A4-85DF-14EB90977B4A}" type="pres">
      <dgm:prSet presAssocID="{C1C82817-A742-43C0-B1F7-F0BAA0BE27F3}" presName="hierChild5" presStyleCnt="0"/>
      <dgm:spPr/>
    </dgm:pt>
    <dgm:pt modelId="{E784797E-AFF8-4FE2-8A19-D1A188C8B6F2}" type="pres">
      <dgm:prSet presAssocID="{126526FF-EF3B-46BE-BB9E-28A370C6FDC0}" presName="hierChild3" presStyleCnt="0"/>
      <dgm:spPr/>
    </dgm:pt>
  </dgm:ptLst>
  <dgm:cxnLst>
    <dgm:cxn modelId="{9B9A6A7C-E50B-4C9D-8CC7-E59D054823F8}" type="presOf" srcId="{C1C82817-A742-43C0-B1F7-F0BAA0BE27F3}" destId="{D0D051DD-3400-4E96-811A-4958426C5E14}" srcOrd="1" destOrd="0" presId="urn:microsoft.com/office/officeart/2005/8/layout/orgChart1"/>
    <dgm:cxn modelId="{194DC7CD-52D3-4A2C-97FC-E151DCA2C00C}" type="presOf" srcId="{805579F7-7809-47DE-80A0-4931F5B7AEF0}" destId="{609048E2-CA75-4987-BA48-8EF46A0635A2}" srcOrd="0" destOrd="0" presId="urn:microsoft.com/office/officeart/2005/8/layout/orgChart1"/>
    <dgm:cxn modelId="{D5A7B5AE-AD7D-4D0C-850C-49E73CF21B84}" srcId="{126526FF-EF3B-46BE-BB9E-28A370C6FDC0}" destId="{FBEA7A97-461E-45A4-BB88-6E814772ACD7}" srcOrd="0" destOrd="0" parTransId="{6879CA3F-EEF3-4D78-843A-4016A673AF69}" sibTransId="{45BCC085-AC1A-45C2-953E-B8DD15CE723E}"/>
    <dgm:cxn modelId="{7DC2D58B-5FF6-42D5-BCEB-F396C1AA76C6}" type="presOf" srcId="{6879CA3F-EEF3-4D78-843A-4016A673AF69}" destId="{2BBF41EF-8FCB-4CAD-87CE-151B52280A96}" srcOrd="0" destOrd="0" presId="urn:microsoft.com/office/officeart/2005/8/layout/orgChart1"/>
    <dgm:cxn modelId="{7B7B74AB-9836-4660-8D2F-5C2920D466B6}" srcId="{C1C82817-A742-43C0-B1F7-F0BAA0BE27F3}" destId="{D805BFB7-834D-4ECA-B23A-6E1B64A09D79}" srcOrd="1" destOrd="0" parTransId="{8C993A7D-9321-429B-8716-5336EB102CD2}" sibTransId="{E816F7CA-8F3C-4EBF-A99F-A21679ACA34F}"/>
    <dgm:cxn modelId="{12E55C12-D69E-4B95-95C8-CC26E4339A9A}" srcId="{126526FF-EF3B-46BE-BB9E-28A370C6FDC0}" destId="{C1C82817-A742-43C0-B1F7-F0BAA0BE27F3}" srcOrd="1" destOrd="0" parTransId="{805579F7-7809-47DE-80A0-4931F5B7AEF0}" sibTransId="{11D2FD44-8C05-4BEC-8DAD-EAFA4DBC9D96}"/>
    <dgm:cxn modelId="{E14F36F9-4D6D-4484-B9DA-6B890D23CB9A}" type="presOf" srcId="{942BE394-C0FF-4E2C-A4D1-0F8AFFBCF5B7}" destId="{6B415DFF-E6A2-4D89-B769-41062919CB2A}" srcOrd="0" destOrd="0" presId="urn:microsoft.com/office/officeart/2005/8/layout/orgChart1"/>
    <dgm:cxn modelId="{61989A1F-A9F9-4374-879F-C522ADD4C889}" type="presOf" srcId="{126526FF-EF3B-46BE-BB9E-28A370C6FDC0}" destId="{39CFE47B-3FB3-48B9-B0C8-0D813E0821D2}" srcOrd="1" destOrd="0" presId="urn:microsoft.com/office/officeart/2005/8/layout/orgChart1"/>
    <dgm:cxn modelId="{C632438A-7D4E-429B-90B2-F2FD9EADD299}" type="presOf" srcId="{FBEA7A97-461E-45A4-BB88-6E814772ACD7}" destId="{CBC50863-0234-4D5D-8ED7-BBAC944B2CB8}" srcOrd="0" destOrd="0" presId="urn:microsoft.com/office/officeart/2005/8/layout/orgChart1"/>
    <dgm:cxn modelId="{73EF2589-E157-4EEA-BE5B-B69A3E3B7B56}" type="presOf" srcId="{D805BFB7-834D-4ECA-B23A-6E1B64A09D79}" destId="{9FB75BA4-8DE3-4481-8013-889CD1B78501}" srcOrd="0" destOrd="0" presId="urn:microsoft.com/office/officeart/2005/8/layout/orgChart1"/>
    <dgm:cxn modelId="{8AA13345-816E-48F8-82D7-27405761B144}" type="presOf" srcId="{942BE394-C0FF-4E2C-A4D1-0F8AFFBCF5B7}" destId="{569B7D19-BA6F-4695-BBEB-D6ECC52C59D2}" srcOrd="1" destOrd="0" presId="urn:microsoft.com/office/officeart/2005/8/layout/orgChart1"/>
    <dgm:cxn modelId="{F71D2F02-C7B0-43D7-9418-087ED91E6B26}" srcId="{E5372A02-A8DE-4098-B09A-55E5DB95137F}" destId="{126526FF-EF3B-46BE-BB9E-28A370C6FDC0}" srcOrd="0" destOrd="0" parTransId="{8A5FD57E-A443-4F70-9EA9-9F18AE382C78}" sibTransId="{162DAE41-5FF8-4787-A639-4216E66EA7C5}"/>
    <dgm:cxn modelId="{53723155-7AE4-42FF-8A9C-2A1D65879C81}" type="presOf" srcId="{C1C82817-A742-43C0-B1F7-F0BAA0BE27F3}" destId="{A8B2F442-C627-4C09-B34B-7B41BE603188}" srcOrd="0" destOrd="0" presId="urn:microsoft.com/office/officeart/2005/8/layout/orgChart1"/>
    <dgm:cxn modelId="{63CA4A22-F543-432E-98AF-13A08B167463}" type="presOf" srcId="{93DE4635-DF97-4123-9314-3BC07A9B0ABF}" destId="{021BF97A-EDD1-40F0-B4D4-E38F066D2FD8}" srcOrd="0" destOrd="0" presId="urn:microsoft.com/office/officeart/2005/8/layout/orgChart1"/>
    <dgm:cxn modelId="{00C32CCA-B08F-4467-B413-EC9F7436A0D1}" type="presOf" srcId="{126526FF-EF3B-46BE-BB9E-28A370C6FDC0}" destId="{F5B89888-34F0-49DA-B1A8-7AAEFBDE5D46}" srcOrd="0" destOrd="0" presId="urn:microsoft.com/office/officeart/2005/8/layout/orgChart1"/>
    <dgm:cxn modelId="{D770B9EC-B5D5-41C2-B246-843E3BCB9673}" type="presOf" srcId="{E5372A02-A8DE-4098-B09A-55E5DB95137F}" destId="{BC062FA4-E055-4CC9-9FD2-E4E84705E0CE}" srcOrd="0" destOrd="0" presId="urn:microsoft.com/office/officeart/2005/8/layout/orgChart1"/>
    <dgm:cxn modelId="{C6D37F54-7510-4323-82A6-F8B418B7B2E3}" type="presOf" srcId="{8C993A7D-9321-429B-8716-5336EB102CD2}" destId="{73FFAF87-257E-43FA-9257-B2409748AC96}" srcOrd="0" destOrd="0" presId="urn:microsoft.com/office/officeart/2005/8/layout/orgChart1"/>
    <dgm:cxn modelId="{CBCA0F1A-E50A-491D-A563-3BC221A39768}" type="presOf" srcId="{FBEA7A97-461E-45A4-BB88-6E814772ACD7}" destId="{44420D98-F0D9-4437-8577-291A2C6FCEFC}" srcOrd="1" destOrd="0" presId="urn:microsoft.com/office/officeart/2005/8/layout/orgChart1"/>
    <dgm:cxn modelId="{2E5B0FF3-FD28-4366-B608-CF198EB402F7}" srcId="{C1C82817-A742-43C0-B1F7-F0BAA0BE27F3}" destId="{942BE394-C0FF-4E2C-A4D1-0F8AFFBCF5B7}" srcOrd="0" destOrd="0" parTransId="{93DE4635-DF97-4123-9314-3BC07A9B0ABF}" sibTransId="{D2A63691-E23C-4F25-8ED1-4572301BC194}"/>
    <dgm:cxn modelId="{8BF35076-8133-403E-A338-0BB1E89CCB07}" type="presOf" srcId="{D805BFB7-834D-4ECA-B23A-6E1B64A09D79}" destId="{82F27618-93D0-42C6-A185-B4599D9B288B}" srcOrd="1" destOrd="0" presId="urn:microsoft.com/office/officeart/2005/8/layout/orgChart1"/>
    <dgm:cxn modelId="{D8877888-98E7-4630-B576-061CB3503DCA}" type="presParOf" srcId="{BC062FA4-E055-4CC9-9FD2-E4E84705E0CE}" destId="{0ECAEC13-8414-4470-B936-52526C01718E}" srcOrd="0" destOrd="0" presId="urn:microsoft.com/office/officeart/2005/8/layout/orgChart1"/>
    <dgm:cxn modelId="{4B4A0ED1-A0DB-43D9-9482-C10AC2F1C9BC}" type="presParOf" srcId="{0ECAEC13-8414-4470-B936-52526C01718E}" destId="{D863891F-ED9A-4243-84CB-C06B0CC15EA2}" srcOrd="0" destOrd="0" presId="urn:microsoft.com/office/officeart/2005/8/layout/orgChart1"/>
    <dgm:cxn modelId="{FD5FDE4C-C6D6-41E0-9818-E8E242F56088}" type="presParOf" srcId="{D863891F-ED9A-4243-84CB-C06B0CC15EA2}" destId="{F5B89888-34F0-49DA-B1A8-7AAEFBDE5D46}" srcOrd="0" destOrd="0" presId="urn:microsoft.com/office/officeart/2005/8/layout/orgChart1"/>
    <dgm:cxn modelId="{D99012C4-5D8A-4F97-A4F0-DE4F1062CA7D}" type="presParOf" srcId="{D863891F-ED9A-4243-84CB-C06B0CC15EA2}" destId="{39CFE47B-3FB3-48B9-B0C8-0D813E0821D2}" srcOrd="1" destOrd="0" presId="urn:microsoft.com/office/officeart/2005/8/layout/orgChart1"/>
    <dgm:cxn modelId="{712FDCC4-9A42-4917-9755-A41346044761}" type="presParOf" srcId="{0ECAEC13-8414-4470-B936-52526C01718E}" destId="{3001D448-B32E-4EF3-A27D-9F964013C31F}" srcOrd="1" destOrd="0" presId="urn:microsoft.com/office/officeart/2005/8/layout/orgChart1"/>
    <dgm:cxn modelId="{E9CC6A75-EE57-4757-872B-EEA1AEC0544A}" type="presParOf" srcId="{3001D448-B32E-4EF3-A27D-9F964013C31F}" destId="{2BBF41EF-8FCB-4CAD-87CE-151B52280A96}" srcOrd="0" destOrd="0" presId="urn:microsoft.com/office/officeart/2005/8/layout/orgChart1"/>
    <dgm:cxn modelId="{526B026E-3B5A-4913-98B2-2AB0920F8F75}" type="presParOf" srcId="{3001D448-B32E-4EF3-A27D-9F964013C31F}" destId="{3F065645-2DAD-4652-80C4-98DEB32EFB99}" srcOrd="1" destOrd="0" presId="urn:microsoft.com/office/officeart/2005/8/layout/orgChart1"/>
    <dgm:cxn modelId="{1C46479E-B936-49B2-BC09-065CE7153168}" type="presParOf" srcId="{3F065645-2DAD-4652-80C4-98DEB32EFB99}" destId="{9E6B3417-F3B8-46A0-9679-6E567D7AB50F}" srcOrd="0" destOrd="0" presId="urn:microsoft.com/office/officeart/2005/8/layout/orgChart1"/>
    <dgm:cxn modelId="{BE3F1F5C-C5F6-40C6-B719-160CA0E83C7D}" type="presParOf" srcId="{9E6B3417-F3B8-46A0-9679-6E567D7AB50F}" destId="{CBC50863-0234-4D5D-8ED7-BBAC944B2CB8}" srcOrd="0" destOrd="0" presId="urn:microsoft.com/office/officeart/2005/8/layout/orgChart1"/>
    <dgm:cxn modelId="{F4AAA3AD-EB1A-4176-9CD2-246A46801AB3}" type="presParOf" srcId="{9E6B3417-F3B8-46A0-9679-6E567D7AB50F}" destId="{44420D98-F0D9-4437-8577-291A2C6FCEFC}" srcOrd="1" destOrd="0" presId="urn:microsoft.com/office/officeart/2005/8/layout/orgChart1"/>
    <dgm:cxn modelId="{557C2E99-5BAB-45E8-91A0-C28C5B3E435A}" type="presParOf" srcId="{3F065645-2DAD-4652-80C4-98DEB32EFB99}" destId="{4A74E23E-DB7F-46EC-8112-3B5E2701650B}" srcOrd="1" destOrd="0" presId="urn:microsoft.com/office/officeart/2005/8/layout/orgChart1"/>
    <dgm:cxn modelId="{6624A59E-DF8B-4AF0-BBB2-0B267D80E980}" type="presParOf" srcId="{3F065645-2DAD-4652-80C4-98DEB32EFB99}" destId="{7BB2350B-7D77-411D-991D-6D36EE6B193E}" srcOrd="2" destOrd="0" presId="urn:microsoft.com/office/officeart/2005/8/layout/orgChart1"/>
    <dgm:cxn modelId="{3D19D519-8A5D-4B69-8584-18F0375BFD28}" type="presParOf" srcId="{3001D448-B32E-4EF3-A27D-9F964013C31F}" destId="{609048E2-CA75-4987-BA48-8EF46A0635A2}" srcOrd="2" destOrd="0" presId="urn:microsoft.com/office/officeart/2005/8/layout/orgChart1"/>
    <dgm:cxn modelId="{C2DE0055-26A8-4A86-9693-200242BF20FD}" type="presParOf" srcId="{3001D448-B32E-4EF3-A27D-9F964013C31F}" destId="{3F8ECDE5-F6A6-49E1-A94D-A28F1C386CB1}" srcOrd="3" destOrd="0" presId="urn:microsoft.com/office/officeart/2005/8/layout/orgChart1"/>
    <dgm:cxn modelId="{A51C1F16-5CD4-4E15-8AAA-7DEA85D58A41}" type="presParOf" srcId="{3F8ECDE5-F6A6-49E1-A94D-A28F1C386CB1}" destId="{28B9DC35-DEEF-40C2-B559-8CFFC082512B}" srcOrd="0" destOrd="0" presId="urn:microsoft.com/office/officeart/2005/8/layout/orgChart1"/>
    <dgm:cxn modelId="{640411FC-5622-45A5-ABF3-24C2D075F6ED}" type="presParOf" srcId="{28B9DC35-DEEF-40C2-B559-8CFFC082512B}" destId="{A8B2F442-C627-4C09-B34B-7B41BE603188}" srcOrd="0" destOrd="0" presId="urn:microsoft.com/office/officeart/2005/8/layout/orgChart1"/>
    <dgm:cxn modelId="{77D3F4C6-FB67-4D80-92D0-E3E555468FA5}" type="presParOf" srcId="{28B9DC35-DEEF-40C2-B559-8CFFC082512B}" destId="{D0D051DD-3400-4E96-811A-4958426C5E14}" srcOrd="1" destOrd="0" presId="urn:microsoft.com/office/officeart/2005/8/layout/orgChart1"/>
    <dgm:cxn modelId="{AD47749F-6DEE-4D7D-973D-B767A532122D}" type="presParOf" srcId="{3F8ECDE5-F6A6-49E1-A94D-A28F1C386CB1}" destId="{B53ED7DB-934C-465E-B068-81EB94A70052}" srcOrd="1" destOrd="0" presId="urn:microsoft.com/office/officeart/2005/8/layout/orgChart1"/>
    <dgm:cxn modelId="{2B459922-FD58-4FCF-9915-60B8A4DBB022}" type="presParOf" srcId="{B53ED7DB-934C-465E-B068-81EB94A70052}" destId="{021BF97A-EDD1-40F0-B4D4-E38F066D2FD8}" srcOrd="0" destOrd="0" presId="urn:microsoft.com/office/officeart/2005/8/layout/orgChart1"/>
    <dgm:cxn modelId="{ECE0FA8D-7924-4300-8EE0-D7759238F443}" type="presParOf" srcId="{B53ED7DB-934C-465E-B068-81EB94A70052}" destId="{4CBBCFFF-E83C-4564-B899-DB74ED47640F}" srcOrd="1" destOrd="0" presId="urn:microsoft.com/office/officeart/2005/8/layout/orgChart1"/>
    <dgm:cxn modelId="{A942DE04-EE78-409C-87F3-B8A190E26AD6}" type="presParOf" srcId="{4CBBCFFF-E83C-4564-B899-DB74ED47640F}" destId="{B05DFAC7-8E93-4F67-834F-41003E0D3D11}" srcOrd="0" destOrd="0" presId="urn:microsoft.com/office/officeart/2005/8/layout/orgChart1"/>
    <dgm:cxn modelId="{D7484E5B-D516-4952-8450-42B9FCC7466C}" type="presParOf" srcId="{B05DFAC7-8E93-4F67-834F-41003E0D3D11}" destId="{6B415DFF-E6A2-4D89-B769-41062919CB2A}" srcOrd="0" destOrd="0" presId="urn:microsoft.com/office/officeart/2005/8/layout/orgChart1"/>
    <dgm:cxn modelId="{E8BD1FA9-E8A9-4498-A2DE-71E80BF4DDB3}" type="presParOf" srcId="{B05DFAC7-8E93-4F67-834F-41003E0D3D11}" destId="{569B7D19-BA6F-4695-BBEB-D6ECC52C59D2}" srcOrd="1" destOrd="0" presId="urn:microsoft.com/office/officeart/2005/8/layout/orgChart1"/>
    <dgm:cxn modelId="{8D465E0C-0233-4B55-842B-F4894A4EDFD9}" type="presParOf" srcId="{4CBBCFFF-E83C-4564-B899-DB74ED47640F}" destId="{4186A296-9F3E-4D57-91CC-F23325AD36FF}" srcOrd="1" destOrd="0" presId="urn:microsoft.com/office/officeart/2005/8/layout/orgChart1"/>
    <dgm:cxn modelId="{73DE2159-9124-48A9-81F3-7189FBED1B99}" type="presParOf" srcId="{4CBBCFFF-E83C-4564-B899-DB74ED47640F}" destId="{8ECE0A47-E92A-4CD2-80F0-1DEAE390CEE1}" srcOrd="2" destOrd="0" presId="urn:microsoft.com/office/officeart/2005/8/layout/orgChart1"/>
    <dgm:cxn modelId="{7789205C-3AD0-4F22-840D-0946F45829B1}" type="presParOf" srcId="{B53ED7DB-934C-465E-B068-81EB94A70052}" destId="{73FFAF87-257E-43FA-9257-B2409748AC96}" srcOrd="2" destOrd="0" presId="urn:microsoft.com/office/officeart/2005/8/layout/orgChart1"/>
    <dgm:cxn modelId="{A3CC265F-3E52-4013-BB63-027C84AEB6F5}" type="presParOf" srcId="{B53ED7DB-934C-465E-B068-81EB94A70052}" destId="{289C4333-4C08-49E6-9EFD-42A9C54774D3}" srcOrd="3" destOrd="0" presId="urn:microsoft.com/office/officeart/2005/8/layout/orgChart1"/>
    <dgm:cxn modelId="{63B647E3-00DD-47A3-9E6C-C54AC966CFAC}" type="presParOf" srcId="{289C4333-4C08-49E6-9EFD-42A9C54774D3}" destId="{75BC05EA-8733-4813-849A-6C3C01A4310D}" srcOrd="0" destOrd="0" presId="urn:microsoft.com/office/officeart/2005/8/layout/orgChart1"/>
    <dgm:cxn modelId="{6F49A0B2-966F-4EAC-95B4-E6E43F23DCA4}" type="presParOf" srcId="{75BC05EA-8733-4813-849A-6C3C01A4310D}" destId="{9FB75BA4-8DE3-4481-8013-889CD1B78501}" srcOrd="0" destOrd="0" presId="urn:microsoft.com/office/officeart/2005/8/layout/orgChart1"/>
    <dgm:cxn modelId="{2173ADF4-924D-498C-8DCB-4517FF2A34E9}" type="presParOf" srcId="{75BC05EA-8733-4813-849A-6C3C01A4310D}" destId="{82F27618-93D0-42C6-A185-B4599D9B288B}" srcOrd="1" destOrd="0" presId="urn:microsoft.com/office/officeart/2005/8/layout/orgChart1"/>
    <dgm:cxn modelId="{55E52724-7651-447D-A8AD-BF8C901DBD48}" type="presParOf" srcId="{289C4333-4C08-49E6-9EFD-42A9C54774D3}" destId="{587D7271-0AAE-4B55-9167-1527E2ADA9E9}" srcOrd="1" destOrd="0" presId="urn:microsoft.com/office/officeart/2005/8/layout/orgChart1"/>
    <dgm:cxn modelId="{BEC66E74-F6DD-4C3F-8A9B-24CE08BB72A7}" type="presParOf" srcId="{289C4333-4C08-49E6-9EFD-42A9C54774D3}" destId="{2A4FEC0F-0A12-4CF2-83BE-26DC2BB4F732}" srcOrd="2" destOrd="0" presId="urn:microsoft.com/office/officeart/2005/8/layout/orgChart1"/>
    <dgm:cxn modelId="{620AB37B-DC68-4F0F-9A8F-3E0E42907E3A}" type="presParOf" srcId="{3F8ECDE5-F6A6-49E1-A94D-A28F1C386CB1}" destId="{85B63C34-AD7F-48A4-85DF-14EB90977B4A}" srcOrd="2" destOrd="0" presId="urn:microsoft.com/office/officeart/2005/8/layout/orgChart1"/>
    <dgm:cxn modelId="{1AE85566-C192-4379-A353-9B210124FAFD}" type="presParOf" srcId="{0ECAEC13-8414-4470-B936-52526C01718E}" destId="{E784797E-AFF8-4FE2-8A19-D1A188C8B6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FAF87-257E-43FA-9257-B2409748AC96}">
      <dsp:nvSpPr>
        <dsp:cNvPr id="0" name=""/>
        <dsp:cNvSpPr/>
      </dsp:nvSpPr>
      <dsp:spPr>
        <a:xfrm>
          <a:off x="4835015" y="2881219"/>
          <a:ext cx="1440431" cy="499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992"/>
              </a:lnTo>
              <a:lnTo>
                <a:pt x="1440431" y="249992"/>
              </a:lnTo>
              <a:lnTo>
                <a:pt x="1440431" y="499984"/>
              </a:lnTo>
            </a:path>
          </a:pathLst>
        </a:custGeom>
        <a:noFill/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1BF97A-EDD1-40F0-B4D4-E38F066D2FD8}">
      <dsp:nvSpPr>
        <dsp:cNvPr id="0" name=""/>
        <dsp:cNvSpPr/>
      </dsp:nvSpPr>
      <dsp:spPr>
        <a:xfrm>
          <a:off x="3394584" y="2881219"/>
          <a:ext cx="1440431" cy="499984"/>
        </a:xfrm>
        <a:custGeom>
          <a:avLst/>
          <a:gdLst/>
          <a:ahLst/>
          <a:cxnLst/>
          <a:rect l="0" t="0" r="0" b="0"/>
          <a:pathLst>
            <a:path>
              <a:moveTo>
                <a:pt x="1440431" y="0"/>
              </a:moveTo>
              <a:lnTo>
                <a:pt x="1440431" y="249992"/>
              </a:lnTo>
              <a:lnTo>
                <a:pt x="0" y="249992"/>
              </a:lnTo>
              <a:lnTo>
                <a:pt x="0" y="499984"/>
              </a:lnTo>
            </a:path>
          </a:pathLst>
        </a:custGeom>
        <a:noFill/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9048E2-CA75-4987-BA48-8EF46A0635A2}">
      <dsp:nvSpPr>
        <dsp:cNvPr id="0" name=""/>
        <dsp:cNvSpPr/>
      </dsp:nvSpPr>
      <dsp:spPr>
        <a:xfrm>
          <a:off x="3394584" y="1190796"/>
          <a:ext cx="1440431" cy="499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992"/>
              </a:lnTo>
              <a:lnTo>
                <a:pt x="1440431" y="249992"/>
              </a:lnTo>
              <a:lnTo>
                <a:pt x="1440431" y="499984"/>
              </a:lnTo>
            </a:path>
          </a:pathLst>
        </a:custGeom>
        <a:noFill/>
        <a:ln w="381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BF41EF-8FCB-4CAD-87CE-151B52280A96}">
      <dsp:nvSpPr>
        <dsp:cNvPr id="0" name=""/>
        <dsp:cNvSpPr/>
      </dsp:nvSpPr>
      <dsp:spPr>
        <a:xfrm>
          <a:off x="1954153" y="1190796"/>
          <a:ext cx="1440431" cy="499984"/>
        </a:xfrm>
        <a:custGeom>
          <a:avLst/>
          <a:gdLst/>
          <a:ahLst/>
          <a:cxnLst/>
          <a:rect l="0" t="0" r="0" b="0"/>
          <a:pathLst>
            <a:path>
              <a:moveTo>
                <a:pt x="1440431" y="0"/>
              </a:moveTo>
              <a:lnTo>
                <a:pt x="1440431" y="249992"/>
              </a:lnTo>
              <a:lnTo>
                <a:pt x="0" y="249992"/>
              </a:lnTo>
              <a:lnTo>
                <a:pt x="0" y="499984"/>
              </a:lnTo>
            </a:path>
          </a:pathLst>
        </a:custGeom>
        <a:noFill/>
        <a:ln w="381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B89888-34F0-49DA-B1A8-7AAEFBDE5D46}">
      <dsp:nvSpPr>
        <dsp:cNvPr id="0" name=""/>
        <dsp:cNvSpPr/>
      </dsp:nvSpPr>
      <dsp:spPr>
        <a:xfrm>
          <a:off x="2204145" y="357"/>
          <a:ext cx="2380877" cy="11904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200" b="0" i="0" u="none" strike="noStrike" kern="1200" cap="none" normalizeH="0" baseline="0" smtClean="0">
              <a:ln/>
              <a:effectLst/>
              <a:latin typeface="Tahoma" pitchFamily="34" charset="0"/>
              <a:cs typeface="Arial" charset="0"/>
            </a:rPr>
            <a:t>Отдел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200" b="0" i="0" u="none" strike="noStrike" kern="1200" cap="none" normalizeH="0" baseline="0" smtClean="0">
              <a:ln/>
              <a:effectLst/>
              <a:latin typeface="Tahoma" pitchFamily="34" charset="0"/>
              <a:cs typeface="Arial" charset="0"/>
            </a:rPr>
            <a:t>Моховидные</a:t>
          </a:r>
          <a:endParaRPr kumimoji="0" lang="ru-RU" altLang="ru-RU" sz="2200" b="0" i="0" u="none" strike="noStrike" kern="1200" cap="none" normalizeH="0" baseline="0" smtClean="0">
            <a:ln/>
            <a:effectLst/>
            <a:latin typeface="Tahoma" pitchFamily="34" charset="0"/>
            <a:cs typeface="Arial" charset="0"/>
          </a:endParaRPr>
        </a:p>
      </dsp:txBody>
      <dsp:txXfrm>
        <a:off x="2204145" y="357"/>
        <a:ext cx="2380877" cy="1190438"/>
      </dsp:txXfrm>
    </dsp:sp>
    <dsp:sp modelId="{CBC50863-0234-4D5D-8ED7-BBAC944B2CB8}">
      <dsp:nvSpPr>
        <dsp:cNvPr id="0" name=""/>
        <dsp:cNvSpPr/>
      </dsp:nvSpPr>
      <dsp:spPr>
        <a:xfrm>
          <a:off x="763714" y="1690780"/>
          <a:ext cx="2380877" cy="119043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200" b="0" i="0" u="none" strike="noStrike" kern="1200" cap="none" normalizeH="0" baseline="0" smtClean="0">
              <a:ln/>
              <a:effectLst/>
              <a:latin typeface="Tahoma" pitchFamily="34" charset="0"/>
              <a:cs typeface="Arial" charset="0"/>
            </a:rPr>
            <a:t>Класс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200" b="0" i="0" u="none" strike="noStrike" kern="1200" cap="none" normalizeH="0" baseline="0" smtClean="0">
              <a:ln/>
              <a:effectLst/>
              <a:latin typeface="Tahoma" pitchFamily="34" charset="0"/>
              <a:cs typeface="Arial" charset="0"/>
            </a:rPr>
            <a:t>Печёночники</a:t>
          </a:r>
          <a:endParaRPr kumimoji="0" lang="ru-RU" altLang="ru-RU" sz="2200" b="0" i="0" u="none" strike="noStrike" kern="1200" cap="none" normalizeH="0" baseline="0" smtClean="0">
            <a:ln/>
            <a:effectLst/>
            <a:latin typeface="Tahoma" pitchFamily="34" charset="0"/>
            <a:cs typeface="Arial" charset="0"/>
          </a:endParaRPr>
        </a:p>
      </dsp:txBody>
      <dsp:txXfrm>
        <a:off x="763714" y="1690780"/>
        <a:ext cx="2380877" cy="1190438"/>
      </dsp:txXfrm>
    </dsp:sp>
    <dsp:sp modelId="{A8B2F442-C627-4C09-B34B-7B41BE603188}">
      <dsp:nvSpPr>
        <dsp:cNvPr id="0" name=""/>
        <dsp:cNvSpPr/>
      </dsp:nvSpPr>
      <dsp:spPr>
        <a:xfrm>
          <a:off x="3644576" y="1690780"/>
          <a:ext cx="2380877" cy="119043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200" b="0" i="0" u="none" strike="noStrike" kern="1200" cap="none" normalizeH="0" baseline="0" smtClean="0">
              <a:ln/>
              <a:effectLst/>
              <a:latin typeface="Tahoma" pitchFamily="34" charset="0"/>
              <a:cs typeface="Arial" charset="0"/>
            </a:rPr>
            <a:t>Класс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200" b="0" i="0" u="none" strike="noStrike" kern="1200" cap="none" normalizeH="0" baseline="0" smtClean="0">
              <a:ln/>
              <a:effectLst/>
              <a:latin typeface="Tahoma" pitchFamily="34" charset="0"/>
              <a:cs typeface="Arial" charset="0"/>
            </a:rPr>
            <a:t>Листостебельные</a:t>
          </a:r>
          <a:endParaRPr kumimoji="0" lang="ru-RU" altLang="ru-RU" sz="2200" b="0" i="0" u="none" strike="noStrike" kern="1200" cap="none" normalizeH="0" baseline="0" smtClean="0">
            <a:ln/>
            <a:effectLst/>
            <a:latin typeface="Tahoma" pitchFamily="34" charset="0"/>
            <a:cs typeface="Arial" charset="0"/>
          </a:endParaRPr>
        </a:p>
      </dsp:txBody>
      <dsp:txXfrm>
        <a:off x="3644576" y="1690780"/>
        <a:ext cx="2380877" cy="1190438"/>
      </dsp:txXfrm>
    </dsp:sp>
    <dsp:sp modelId="{6B415DFF-E6A2-4D89-B769-41062919CB2A}">
      <dsp:nvSpPr>
        <dsp:cNvPr id="0" name=""/>
        <dsp:cNvSpPr/>
      </dsp:nvSpPr>
      <dsp:spPr>
        <a:xfrm>
          <a:off x="2204145" y="3381203"/>
          <a:ext cx="2380877" cy="11904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200" b="0" i="0" u="none" strike="noStrike" kern="1200" cap="none" normalizeH="0" baseline="0" smtClean="0">
              <a:ln/>
              <a:effectLst/>
              <a:latin typeface="Tahoma" pitchFamily="34" charset="0"/>
              <a:cs typeface="Arial" charset="0"/>
            </a:rPr>
            <a:t>Зеленые мхи</a:t>
          </a:r>
          <a:endParaRPr kumimoji="0" lang="ru-RU" altLang="ru-RU" sz="2200" b="0" i="0" u="none" strike="noStrike" kern="1200" cap="none" normalizeH="0" baseline="0" smtClean="0">
            <a:ln/>
            <a:effectLst/>
            <a:latin typeface="Tahoma" pitchFamily="34" charset="0"/>
            <a:cs typeface="Arial" charset="0"/>
          </a:endParaRPr>
        </a:p>
      </dsp:txBody>
      <dsp:txXfrm>
        <a:off x="2204145" y="3381203"/>
        <a:ext cx="2380877" cy="1190438"/>
      </dsp:txXfrm>
    </dsp:sp>
    <dsp:sp modelId="{9FB75BA4-8DE3-4481-8013-889CD1B78501}">
      <dsp:nvSpPr>
        <dsp:cNvPr id="0" name=""/>
        <dsp:cNvSpPr/>
      </dsp:nvSpPr>
      <dsp:spPr>
        <a:xfrm>
          <a:off x="5085007" y="3381203"/>
          <a:ext cx="2380877" cy="11904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200" b="0" i="0" u="none" strike="noStrike" kern="1200" cap="none" normalizeH="0" baseline="0" smtClean="0">
              <a:ln/>
              <a:effectLst/>
              <a:latin typeface="Tahoma" pitchFamily="34" charset="0"/>
              <a:cs typeface="Arial" charset="0"/>
            </a:rPr>
            <a:t>Сфагновые мхи, или белые</a:t>
          </a:r>
          <a:endParaRPr kumimoji="0" lang="ru-RU" altLang="ru-RU" sz="2200" b="0" i="0" u="none" strike="noStrike" kern="1200" cap="none" normalizeH="0" baseline="0" dirty="0" smtClean="0">
            <a:ln/>
            <a:effectLst/>
            <a:latin typeface="Tahoma" pitchFamily="34" charset="0"/>
            <a:cs typeface="Arial" charset="0"/>
          </a:endParaRPr>
        </a:p>
      </dsp:txBody>
      <dsp:txXfrm>
        <a:off x="5085007" y="3381203"/>
        <a:ext cx="2380877" cy="1190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sz="5400" dirty="0" err="1" smtClean="0"/>
              <a:t>ОГЭ</a:t>
            </a:r>
            <a:endParaRPr lang="ru-RU" sz="5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</a:rPr>
              <a:t>Высшие споровые растения</a:t>
            </a:r>
            <a:endParaRPr lang="ru-RU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407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onspekta.net/megalektsiiru/baza3/2180093111783.files/image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64896" cy="591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570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Сфагнум или Торфяной мох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(белый мох)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6" descr="{907B05F3-716B-46B0-B3A3-AB37A5F96248}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05" b="13022"/>
          <a:stretch>
            <a:fillRect/>
          </a:stretch>
        </p:blipFill>
        <p:spPr bwMode="auto">
          <a:xfrm>
            <a:off x="395536" y="1482517"/>
            <a:ext cx="4003774" cy="425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{907B05F3-716B-46B0-B3A3-AB37A5F96248}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09" r="-18" b="-60"/>
          <a:stretch>
            <a:fillRect/>
          </a:stretch>
        </p:blipFill>
        <p:spPr bwMode="auto">
          <a:xfrm>
            <a:off x="4716016" y="1412776"/>
            <a:ext cx="3168352" cy="320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1"/>
          <p:cNvSpPr txBox="1">
            <a:spLocks/>
          </p:cNvSpPr>
          <p:nvPr/>
        </p:nvSpPr>
        <p:spPr>
          <a:xfrm>
            <a:off x="4860032" y="4797152"/>
            <a:ext cx="4074142" cy="18722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Многолетнее  однодомное растение. Растет преимущественно на болотах. Ризоиды отсутствуют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210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Растет верхней частью побегов, а нижние постепенно отмирают, образуя торф.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Образование и значение торфа: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  Мох синтезирует гуминовые кислоты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– Тормозит гниение отмерших стеблей (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сфагнол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– образуется полезное ископаемое ТОРФ (удобрение, топливо, сырье для получения смол, пластмасс)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800" dirty="0">
                <a:ln w="3200">
                  <a:solidFill>
                    <a:srgbClr val="BECA9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A5B592">
                    <a:lumMod val="50000"/>
                  </a:srgbClr>
                </a:solidFill>
              </a:rPr>
              <a:t>Сфагнум или Торфяной мох </a:t>
            </a:r>
            <a:br>
              <a:rPr lang="ru-RU" sz="3800" dirty="0">
                <a:ln w="3200">
                  <a:solidFill>
                    <a:srgbClr val="BECA9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A5B592">
                    <a:lumMod val="50000"/>
                  </a:srgbClr>
                </a:solidFill>
              </a:rPr>
            </a:br>
            <a:r>
              <a:rPr lang="ru-RU" sz="3800" dirty="0">
                <a:ln w="3200">
                  <a:solidFill>
                    <a:srgbClr val="BECA9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A5B592">
                    <a:lumMod val="50000"/>
                  </a:srgbClr>
                </a:solidFill>
              </a:rPr>
              <a:t>(белый мох)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867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80728"/>
            <a:ext cx="8271123" cy="4572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мужских половых органах антеридиях формируются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двужгутиковые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гаплоидные гаметы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женских архегониях гаплоидные яйцеклетки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После оплодотворения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(с участием воды!!!) образуется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диплоидная зигота, из которой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развивается коробочка с крышечкой – диплоидный спорофит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Цикл развития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23" descr="{3E7BAB88-B265-4222-BD5A-50D462989037}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4000"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" b="-76"/>
          <a:stretch>
            <a:fillRect/>
          </a:stretch>
        </p:blipFill>
        <p:spPr bwMode="auto">
          <a:xfrm>
            <a:off x="6372200" y="2996952"/>
            <a:ext cx="2432101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749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Папоротники, Хвощи, Плауны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Высшие споровые сосудистые растения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цикле развития спорофит преобладает над гаметофитом (редуцирован - заросток).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Развиты стебель, корень, листья.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Развиты все типы тканей: покровная, механическая, основная, проводящая и образовательная.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Проводящая ткань впервые образует транспортную систему (древесина и луб)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Для оплодотворения необходима вода.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476672"/>
            <a:ext cx="5760640" cy="75632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Папоротникообразные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73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72000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Многолетние травянистые и древесные растения.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Характерно корневище, на нем развиваются придаточные корни.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Листья – вайи, с нижней стороны листа формируются специальные образования – сорусы, в которых находятся спорангии, и созревают споры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Камбий отсутствует.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Споры гаплоидные, из них образуется заросток.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Молодое растение – спорофит 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диплодное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476672"/>
            <a:ext cx="5760640" cy="75632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Папоротник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17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размножение торфяного мха сфагну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457200" y="152400"/>
            <a:ext cx="8229600" cy="1219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800" dirty="0" smtClean="0">
                <a:ln w="3200">
                  <a:solidFill>
                    <a:srgbClr val="BECA9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A5B592">
                    <a:lumMod val="50000"/>
                  </a:srgbClr>
                </a:solidFill>
              </a:rPr>
              <a:t>Жизненный цикл папоротника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7506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Продуценты, входят в состав цепей питания.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Декоративные растения.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Молодые растения некоторых видов употребляются в пищу.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медицине используют настойки и отвары.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Древние папоротники участвовали в образовании каменного угля.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Значение папоротников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285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Многообразие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7" y="980728"/>
            <a:ext cx="3241426" cy="227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http://63aquamir.ru/uploads/posts/2015-02/142347249330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39" y="4077072"/>
            <a:ext cx="3272764" cy="245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611560" y="3356794"/>
            <a:ext cx="2952328" cy="576262"/>
          </a:xfrm>
          <a:prstGeom prst="roundRect">
            <a:avLst>
              <a:gd name="adj" fmla="val 16667"/>
            </a:avLst>
          </a:prstGeom>
          <a:solidFill>
            <a:srgbClr val="CC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Водяная капуста</a:t>
            </a:r>
          </a:p>
        </p:txBody>
      </p:sp>
      <p:pic>
        <p:nvPicPr>
          <p:cNvPr id="12294" name="Picture 6" descr="https://classconnection.s3.amazonaws.com/623/flashcards/4745623/jpg/bracken_fern-143F5328EC60C33BD6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235" y="332557"/>
            <a:ext cx="2154600" cy="30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6923171" y="3455171"/>
            <a:ext cx="1902571" cy="576262"/>
          </a:xfrm>
          <a:prstGeom prst="roundRect">
            <a:avLst>
              <a:gd name="adj" fmla="val 16667"/>
            </a:avLst>
          </a:prstGeom>
          <a:solidFill>
            <a:srgbClr val="CC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Орляк</a:t>
            </a:r>
          </a:p>
        </p:txBody>
      </p:sp>
      <p:pic>
        <p:nvPicPr>
          <p:cNvPr id="12296" name="Picture 8" descr="http://www.aquamir63.ru/_dr/13/3162706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4386163"/>
            <a:ext cx="2759191" cy="214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6156175" y="5955383"/>
            <a:ext cx="1902571" cy="576262"/>
          </a:xfrm>
          <a:prstGeom prst="roundRect">
            <a:avLst>
              <a:gd name="adj" fmla="val 16667"/>
            </a:avLst>
          </a:prstGeom>
          <a:solidFill>
            <a:srgbClr val="CC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сальвиния</a:t>
            </a:r>
          </a:p>
        </p:txBody>
      </p:sp>
      <p:pic>
        <p:nvPicPr>
          <p:cNvPr id="12298" name="Picture 10" descr="http://medprep.info/img/herb/641_697_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80728"/>
            <a:ext cx="252357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4042792" y="4344967"/>
            <a:ext cx="1944215" cy="936104"/>
          </a:xfrm>
          <a:prstGeom prst="roundRect">
            <a:avLst>
              <a:gd name="adj" fmla="val 16667"/>
            </a:avLst>
          </a:prstGeom>
          <a:solidFill>
            <a:srgbClr val="CC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Мужской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папоротник</a:t>
            </a:r>
          </a:p>
        </p:txBody>
      </p:sp>
    </p:spTree>
    <p:extLst>
      <p:ext uri="{BB962C8B-B14F-4D97-AF65-F5344CB8AC3E}">
        <p14:creationId xmlns:p14="http://schemas.microsoft.com/office/powerpoint/2010/main" val="179566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Многолетние травянистые растения, многие вечнозеленые.  Обитают на влажной почве.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Сильно разветвленное корневище. Фотосинтез чаще в стебле. В клетках покровной ткани стебля откладывается кремнезем.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Выделяют два типа побегов: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1. Ветвящиеся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вегетативные зеленые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– летние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Неветвящиеся спороносные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 лишенные хлорофилла – весенние, на верхушках развиваются спороносные колоски.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 Споры снабжены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 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гигроскопичесими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  лентами (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элатерами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476672"/>
            <a:ext cx="5760640" cy="75632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Хвощи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97152"/>
            <a:ext cx="2037962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872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spravlektrav.ru/img/p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297" y="2981679"/>
            <a:ext cx="2016846" cy="282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11520" y="3717470"/>
            <a:ext cx="3322712" cy="680864"/>
          </a:xfr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Плауновидные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Высшие споровые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467544" y="1484784"/>
            <a:ext cx="2818656" cy="6808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Моховидные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3411804" y="5010964"/>
            <a:ext cx="4536504" cy="6808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Папаротниковидные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2123728" y="2416088"/>
            <a:ext cx="3096344" cy="6808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Хвощевидные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771800" y="1052736"/>
            <a:ext cx="514400" cy="288032"/>
          </a:xfrm>
          <a:prstGeom prst="straightConnector1">
            <a:avLst/>
          </a:prstGeom>
          <a:ln w="57150">
            <a:solidFill>
              <a:schemeClr val="tx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953000" y="1049953"/>
            <a:ext cx="0" cy="1333539"/>
          </a:xfrm>
          <a:prstGeom prst="straightConnector1">
            <a:avLst/>
          </a:prstGeom>
          <a:ln w="57150">
            <a:solidFill>
              <a:schemeClr val="tx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685184" y="1049953"/>
            <a:ext cx="1470992" cy="2667079"/>
          </a:xfrm>
          <a:prstGeom prst="straightConnector1">
            <a:avLst/>
          </a:prstGeom>
          <a:ln w="57150">
            <a:solidFill>
              <a:schemeClr val="tx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508104" y="1052736"/>
            <a:ext cx="2016224" cy="3958228"/>
          </a:xfrm>
          <a:prstGeom prst="straightConnector1">
            <a:avLst/>
          </a:prstGeom>
          <a:ln w="57150">
            <a:solidFill>
              <a:schemeClr val="tx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collectedpapers.com.ua/wp-content/uploads/2014/01/0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41678"/>
            <a:ext cx="1158806" cy="349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elta-intkey.com/britht/images/ebot18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34" y="3212976"/>
            <a:ext cx="149776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edicinageriatrica.com.br/wp-content/uploads/2008/05/lycopodiu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636" y="486209"/>
            <a:ext cx="1592940" cy="227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493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fs00.infourok.ru/images/doc/187/214256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710478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713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Размножение хвоща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152456" cy="536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340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Некоторые виды хорошо поедаются оленями, кабанами</a:t>
            </a:r>
          </a:p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Хвощь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содержащий много кремнезема применяется для полировки и шлифовки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Используется в медицине как мочегонное средство</a:t>
            </a:r>
          </a:p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Хвощь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болотный ядовит для с/х животных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Молодые спороносные побеги употребляются в пищу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Значение хвощей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940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Многообразие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650353" y="4528692"/>
            <a:ext cx="1944215" cy="936104"/>
          </a:xfrm>
          <a:prstGeom prst="roundRect">
            <a:avLst>
              <a:gd name="adj" fmla="val 16667"/>
            </a:avLst>
          </a:prstGeom>
          <a:solidFill>
            <a:srgbClr val="CC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kern="0" dirty="0" smtClean="0">
                <a:solidFill>
                  <a:srgbClr val="FFFFFF"/>
                </a:solidFill>
                <a:latin typeface="Calibri" pitchFamily="34" charset="0"/>
              </a:rPr>
              <a:t>Хвощ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kern="0" dirty="0" smtClean="0">
                <a:solidFill>
                  <a:srgbClr val="FFFFFF"/>
                </a:solidFill>
                <a:latin typeface="Calibri" pitchFamily="34" charset="0"/>
              </a:rPr>
              <a:t>полевой</a:t>
            </a:r>
            <a:endParaRPr lang="ru-RU" altLang="ru-RU" sz="2400" b="1" kern="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6388" name="Picture 4" descr="http://www.vitaformula.com.ua/images/xvow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144488"/>
            <a:ext cx="2309837" cy="32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710" y="1196000"/>
            <a:ext cx="2779844" cy="322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3717524" y="4528692"/>
            <a:ext cx="1944215" cy="936104"/>
          </a:xfrm>
          <a:prstGeom prst="roundRect">
            <a:avLst>
              <a:gd name="adj" fmla="val 16667"/>
            </a:avLst>
          </a:prstGeom>
          <a:solidFill>
            <a:srgbClr val="CC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kern="0" dirty="0" smtClean="0">
                <a:solidFill>
                  <a:srgbClr val="FFFFFF"/>
                </a:solidFill>
                <a:latin typeface="Calibri" pitchFamily="34" charset="0"/>
              </a:rPr>
              <a:t>Хвощ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kern="0" dirty="0" smtClean="0">
                <a:solidFill>
                  <a:srgbClr val="FFFFFF"/>
                </a:solidFill>
                <a:latin typeface="Calibri" pitchFamily="34" charset="0"/>
              </a:rPr>
              <a:t>лесной</a:t>
            </a:r>
            <a:endParaRPr lang="ru-RU" altLang="ru-RU" sz="2400" b="1" kern="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6391" name="Picture 7" descr="http://oblepiha.com/uploads/posts/2010-05/thumbs/1273059534_a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96000"/>
            <a:ext cx="2520280" cy="322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6660232" y="4528692"/>
            <a:ext cx="1944215" cy="936104"/>
          </a:xfrm>
          <a:prstGeom prst="roundRect">
            <a:avLst>
              <a:gd name="adj" fmla="val 16667"/>
            </a:avLst>
          </a:prstGeom>
          <a:solidFill>
            <a:srgbClr val="CC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kern="0" dirty="0" smtClean="0">
                <a:solidFill>
                  <a:srgbClr val="FFFFFF"/>
                </a:solidFill>
                <a:latin typeface="Calibri" pitchFamily="34" charset="0"/>
              </a:rPr>
              <a:t>Хвощ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kern="0" dirty="0" smtClean="0">
                <a:solidFill>
                  <a:srgbClr val="FFFFFF"/>
                </a:solidFill>
                <a:latin typeface="Calibri" pitchFamily="34" charset="0"/>
              </a:rPr>
              <a:t>болотный</a:t>
            </a:r>
            <a:endParaRPr lang="ru-RU" altLang="ru-RU" sz="2400" b="1" kern="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678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8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Многолетние травянистые растения, обычно вечнозеленые. Встречаются в хвойных лесах.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Все виды плаунов находятся под охраной как древние вымирающие растения.</a:t>
            </a:r>
          </a:p>
          <a:p>
            <a:pPr lvl="0">
              <a:buClr>
                <a:srgbClr val="F3A447"/>
              </a:buClr>
            </a:pPr>
            <a:r>
              <a:rPr lang="ru-RU" b="1" dirty="0">
                <a:solidFill>
                  <a:srgbClr val="A5B592">
                    <a:lumMod val="50000"/>
                  </a:srgbClr>
                </a:solidFill>
              </a:rPr>
              <a:t>Имеют </a:t>
            </a:r>
            <a:r>
              <a:rPr lang="ru-RU" b="1" dirty="0" smtClean="0">
                <a:solidFill>
                  <a:srgbClr val="A5B592">
                    <a:lumMod val="50000"/>
                  </a:srgbClr>
                </a:solidFill>
              </a:rPr>
              <a:t>корни, главного корня нет</a:t>
            </a:r>
            <a:r>
              <a:rPr lang="ru-RU" b="1" dirty="0">
                <a:solidFill>
                  <a:srgbClr val="A5B592">
                    <a:lumMod val="50000"/>
                  </a:srgbClr>
                </a:solidFill>
              </a:rPr>
              <a:t>, развиваются придаточные и </a:t>
            </a:r>
            <a:r>
              <a:rPr lang="ru-RU" b="1" dirty="0" smtClean="0">
                <a:solidFill>
                  <a:srgbClr val="A5B592">
                    <a:lumMod val="50000"/>
                  </a:srgbClr>
                </a:solidFill>
              </a:rPr>
              <a:t>боковые</a:t>
            </a:r>
          </a:p>
          <a:p>
            <a:pPr lvl="0">
              <a:buClr>
                <a:srgbClr val="F3A447"/>
              </a:buClr>
            </a:pPr>
            <a:r>
              <a:rPr lang="ru-RU" b="1" dirty="0" smtClean="0">
                <a:solidFill>
                  <a:srgbClr val="A5B592">
                    <a:lumMod val="50000"/>
                  </a:srgbClr>
                </a:solidFill>
              </a:rPr>
              <a:t>Побеги и корни имеют </a:t>
            </a:r>
            <a:r>
              <a:rPr lang="ru-RU" b="1" dirty="0" err="1" smtClean="0">
                <a:solidFill>
                  <a:srgbClr val="A5B592">
                    <a:lumMod val="50000"/>
                  </a:srgbClr>
                </a:solidFill>
              </a:rPr>
              <a:t>дихотомичекое</a:t>
            </a:r>
            <a:r>
              <a:rPr lang="ru-RU" b="1" dirty="0" smtClean="0">
                <a:solidFill>
                  <a:srgbClr val="A5B592">
                    <a:lumMod val="50000"/>
                  </a:srgbClr>
                </a:solidFill>
              </a:rPr>
              <a:t> ветвление</a:t>
            </a:r>
          </a:p>
          <a:p>
            <a:pPr lvl="0">
              <a:buClr>
                <a:srgbClr val="F3A447"/>
              </a:buClr>
            </a:pPr>
            <a:r>
              <a:rPr lang="ru-RU" b="1" dirty="0" smtClean="0">
                <a:solidFill>
                  <a:srgbClr val="A5B592">
                    <a:lumMod val="50000"/>
                  </a:srgbClr>
                </a:solidFill>
              </a:rPr>
              <a:t>Выделяют два типа побегов:</a:t>
            </a:r>
          </a:p>
          <a:p>
            <a:pPr marL="0" lvl="0" indent="0">
              <a:buClr>
                <a:srgbClr val="F3A447"/>
              </a:buClr>
              <a:buNone/>
            </a:pPr>
            <a:r>
              <a:rPr lang="ru-RU" b="1" dirty="0" smtClean="0">
                <a:solidFill>
                  <a:srgbClr val="A5B592">
                    <a:lumMod val="50000"/>
                  </a:srgbClr>
                </a:solidFill>
              </a:rPr>
              <a:t>1. Стелющиеся горизонтальные</a:t>
            </a:r>
          </a:p>
          <a:p>
            <a:pPr marL="0" lvl="0" indent="0">
              <a:buClr>
                <a:srgbClr val="F3A447"/>
              </a:buClr>
              <a:buNone/>
            </a:pPr>
            <a:r>
              <a:rPr lang="ru-RU" b="1" dirty="0" smtClean="0">
                <a:solidFill>
                  <a:srgbClr val="A5B592">
                    <a:lumMod val="50000"/>
                  </a:srgbClr>
                </a:solidFill>
              </a:rPr>
              <a:t>2. Вертикальные, на верхушках развиваются спороносные колоски. Споры прорастают через 3-8 лет.</a:t>
            </a:r>
            <a:endParaRPr lang="ru-RU" b="1" dirty="0">
              <a:solidFill>
                <a:srgbClr val="A5B592">
                  <a:lumMod val="50000"/>
                </a:srgbClr>
              </a:solidFill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476672"/>
            <a:ext cx="5760640" cy="75632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Плауны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70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Цикл развития плауна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417646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http://botanika-dolgacheva.odn.org.ua/data/man2/botanika-dolgacheva/img/B5703p237-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71" y="1700808"/>
            <a:ext cx="389807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955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Растут очень медленно, находятся под охраной</a:t>
            </a:r>
          </a:p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Животыми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не поедаются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Лекарственные растения (споры – детская присыпка, для лечения алкоголизма)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Споры используются в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металургии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 ими осыпаются формочки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Споры используются в пиротехнике при изготовлении фейерверков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Участвовали в образовании каменного угля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Декоративные растения.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Значение плаунов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9441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Многообразие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1944215" cy="38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83568" y="5377243"/>
            <a:ext cx="1944215" cy="936104"/>
          </a:xfrm>
          <a:prstGeom prst="roundRect">
            <a:avLst>
              <a:gd name="adj" fmla="val 16667"/>
            </a:avLst>
          </a:prstGeom>
          <a:solidFill>
            <a:srgbClr val="CC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kern="0" dirty="0" smtClean="0">
                <a:solidFill>
                  <a:srgbClr val="FFFFFF"/>
                </a:solidFill>
                <a:latin typeface="Calibri" pitchFamily="34" charset="0"/>
              </a:rPr>
              <a:t>Плаун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kern="0" dirty="0" smtClean="0">
                <a:solidFill>
                  <a:srgbClr val="FFFFFF"/>
                </a:solidFill>
                <a:latin typeface="Calibri" pitchFamily="34" charset="0"/>
              </a:rPr>
              <a:t>баранец</a:t>
            </a:r>
            <a:endParaRPr lang="ru-RU" altLang="ru-RU" sz="2400" b="1" kern="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12776"/>
            <a:ext cx="2304256" cy="38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2843808" y="5377243"/>
            <a:ext cx="2160240" cy="936104"/>
          </a:xfrm>
          <a:prstGeom prst="roundRect">
            <a:avLst>
              <a:gd name="adj" fmla="val 16667"/>
            </a:avLst>
          </a:prstGeom>
          <a:solidFill>
            <a:srgbClr val="CC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kern="0" dirty="0" smtClean="0">
                <a:solidFill>
                  <a:srgbClr val="FFFFFF"/>
                </a:solidFill>
                <a:latin typeface="Calibri" pitchFamily="34" charset="0"/>
              </a:rPr>
              <a:t>Плаун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kern="0" dirty="0" smtClean="0">
                <a:solidFill>
                  <a:srgbClr val="FFFFFF"/>
                </a:solidFill>
                <a:latin typeface="Calibri" pitchFamily="34" charset="0"/>
              </a:rPr>
              <a:t>булавовидный</a:t>
            </a:r>
            <a:endParaRPr lang="ru-RU" altLang="ru-RU" sz="2400" b="1" kern="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12775"/>
            <a:ext cx="3031370" cy="38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5508104" y="5377243"/>
            <a:ext cx="3031370" cy="936104"/>
          </a:xfrm>
          <a:prstGeom prst="roundRect">
            <a:avLst>
              <a:gd name="adj" fmla="val 16667"/>
            </a:avLst>
          </a:prstGeom>
          <a:solidFill>
            <a:srgbClr val="CC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kern="0" dirty="0" smtClean="0">
                <a:solidFill>
                  <a:srgbClr val="FFFFFF"/>
                </a:solidFill>
                <a:latin typeface="Calibri" pitchFamily="34" charset="0"/>
              </a:rPr>
              <a:t>Плаун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kern="0" dirty="0" smtClean="0">
                <a:solidFill>
                  <a:srgbClr val="FFFFFF"/>
                </a:solidFill>
                <a:latin typeface="Calibri" pitchFamily="34" charset="0"/>
              </a:rPr>
              <a:t>можжевельниковый</a:t>
            </a:r>
            <a:endParaRPr lang="ru-RU" altLang="ru-RU" sz="2400" b="1" kern="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580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72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Мхи – многолетние растения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При наличии влаги : лес, болото, скалы, кора деревьев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Тело разделено на ткани: покровные, проводящие; механических тканей нет,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корней нет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 прикрепляется с помощью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ризоидов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Органы: стебель и листья, у печеночных тело – слоевище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Жизненный цикл: гаплоидный гаметофит преобладает над диплоидным спорофитом.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476672"/>
            <a:ext cx="5760640" cy="75632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Моховидные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687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Бесполое – вегетативное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Половое – чередование поколений: гаметофита и спорофита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Листостебельное растение – гаплоидный гаметофит (развивается из гаплоидной споры)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Из зиготы развивается – диплоидный спорофит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цикле развития мхов преобладает гаплоидный гаметофит!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Размножение и развитие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89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Файл:Sphagnum squarrosum 141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6012160" y="188913"/>
            <a:ext cx="2869675" cy="576262"/>
          </a:xfrm>
          <a:prstGeom prst="roundRect">
            <a:avLst>
              <a:gd name="adj" fmla="val 16667"/>
            </a:avLst>
          </a:prstGeom>
          <a:solidFill>
            <a:srgbClr val="CC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Мох рода сфагнум</a:t>
            </a:r>
          </a:p>
        </p:txBody>
      </p:sp>
    </p:spTree>
    <p:extLst>
      <p:ext uri="{BB962C8B-B14F-4D97-AF65-F5344CB8AC3E}">
        <p14:creationId xmlns:p14="http://schemas.microsoft.com/office/powerpoint/2010/main" val="68025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Классификация мхов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95022954"/>
              </p:ext>
            </p:extLst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3150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Печеночные мхи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3960440" cy="377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11560" y="5104791"/>
            <a:ext cx="1933571" cy="576262"/>
          </a:xfrm>
          <a:prstGeom prst="roundRect">
            <a:avLst>
              <a:gd name="adj" fmla="val 16667"/>
            </a:avLst>
          </a:prstGeom>
          <a:solidFill>
            <a:srgbClr val="CC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Маршанция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68760"/>
            <a:ext cx="348897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7164288" y="4135007"/>
            <a:ext cx="1285499" cy="576262"/>
          </a:xfrm>
          <a:prstGeom prst="roundRect">
            <a:avLst>
              <a:gd name="adj" fmla="val 16667"/>
            </a:avLst>
          </a:prstGeom>
          <a:solidFill>
            <a:srgbClr val="CC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Риччия</a:t>
            </a:r>
            <a:endParaRPr kumimoji="0" lang="ru-RU" alt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2843808" y="5392922"/>
            <a:ext cx="5976664" cy="9163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Примитивные мхи, тело которых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представленно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слоевищем.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72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Зелёный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мох, Кукушкин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лён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24" y="1581545"/>
            <a:ext cx="2010920" cy="512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936875" y="3068960"/>
            <a:ext cx="5992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Коробочка со спорами (спорангий)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903914" y="3716338"/>
            <a:ext cx="115294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Лист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616575" y="4149725"/>
            <a:ext cx="144028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Стебель</a:t>
            </a: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7488238" y="5805488"/>
            <a:ext cx="144082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Ризоиды</a:t>
            </a:r>
          </a:p>
        </p:txBody>
      </p:sp>
      <p:sp>
        <p:nvSpPr>
          <p:cNvPr id="9" name="Oval 14"/>
          <p:cNvSpPr>
            <a:spLocks noChangeArrowheads="1"/>
          </p:cNvSpPr>
          <p:nvPr/>
        </p:nvSpPr>
        <p:spPr bwMode="auto">
          <a:xfrm>
            <a:off x="4752975" y="4941888"/>
            <a:ext cx="1800225" cy="1727200"/>
          </a:xfrm>
          <a:prstGeom prst="ellipse">
            <a:avLst/>
          </a:prstGeom>
          <a:noFill/>
          <a:ln w="38100">
            <a:solidFill>
              <a:srgbClr val="CC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0" name="Freeform 16"/>
          <p:cNvSpPr>
            <a:spLocks/>
          </p:cNvSpPr>
          <p:nvPr/>
        </p:nvSpPr>
        <p:spPr bwMode="auto">
          <a:xfrm>
            <a:off x="4962525" y="5351463"/>
            <a:ext cx="1425575" cy="417512"/>
          </a:xfrm>
          <a:custGeom>
            <a:avLst/>
            <a:gdLst>
              <a:gd name="T0" fmla="*/ 2147483647 w 898"/>
              <a:gd name="T1" fmla="*/ 0 h 263"/>
              <a:gd name="T2" fmla="*/ 2006044623 w 898"/>
              <a:gd name="T3" fmla="*/ 151209173 h 263"/>
              <a:gd name="T4" fmla="*/ 1877517483 w 898"/>
              <a:gd name="T5" fmla="*/ 194050965 h 263"/>
              <a:gd name="T6" fmla="*/ 1771670950 w 898"/>
              <a:gd name="T7" fmla="*/ 299897401 h 263"/>
              <a:gd name="T8" fmla="*/ 1600299974 w 898"/>
              <a:gd name="T9" fmla="*/ 428426049 h 263"/>
              <a:gd name="T10" fmla="*/ 1365924713 w 898"/>
              <a:gd name="T11" fmla="*/ 514111219 h 263"/>
              <a:gd name="T12" fmla="*/ 725805001 w 898"/>
              <a:gd name="T13" fmla="*/ 556953010 h 263"/>
              <a:gd name="T14" fmla="*/ 0 w 898"/>
              <a:gd name="T15" fmla="*/ 619956018 h 2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98"/>
              <a:gd name="T25" fmla="*/ 0 h 263"/>
              <a:gd name="T26" fmla="*/ 898 w 898"/>
              <a:gd name="T27" fmla="*/ 263 h 26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98" h="263">
                <a:moveTo>
                  <a:pt x="898" y="0"/>
                </a:moveTo>
                <a:cubicBezTo>
                  <a:pt x="860" y="13"/>
                  <a:pt x="829" y="37"/>
                  <a:pt x="796" y="60"/>
                </a:cubicBezTo>
                <a:cubicBezTo>
                  <a:pt x="781" y="70"/>
                  <a:pt x="762" y="71"/>
                  <a:pt x="745" y="77"/>
                </a:cubicBezTo>
                <a:cubicBezTo>
                  <a:pt x="700" y="144"/>
                  <a:pt x="759" y="63"/>
                  <a:pt x="703" y="119"/>
                </a:cubicBezTo>
                <a:cubicBezTo>
                  <a:pt x="675" y="147"/>
                  <a:pt x="676" y="155"/>
                  <a:pt x="635" y="170"/>
                </a:cubicBezTo>
                <a:cubicBezTo>
                  <a:pt x="590" y="203"/>
                  <a:pt x="607" y="199"/>
                  <a:pt x="542" y="204"/>
                </a:cubicBezTo>
                <a:cubicBezTo>
                  <a:pt x="457" y="211"/>
                  <a:pt x="288" y="221"/>
                  <a:pt x="288" y="221"/>
                </a:cubicBezTo>
                <a:cubicBezTo>
                  <a:pt x="150" y="263"/>
                  <a:pt x="336" y="246"/>
                  <a:pt x="0" y="246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1" name="Freeform 19"/>
          <p:cNvSpPr>
            <a:spLocks/>
          </p:cNvSpPr>
          <p:nvPr/>
        </p:nvSpPr>
        <p:spPr bwMode="auto">
          <a:xfrm>
            <a:off x="5338763" y="5943600"/>
            <a:ext cx="376237" cy="228600"/>
          </a:xfrm>
          <a:custGeom>
            <a:avLst/>
            <a:gdLst>
              <a:gd name="T0" fmla="*/ 0 w 237"/>
              <a:gd name="T1" fmla="*/ 0 h 144"/>
              <a:gd name="T2" fmla="*/ 128527021 w 237"/>
              <a:gd name="T3" fmla="*/ 105846567 h 144"/>
              <a:gd name="T4" fmla="*/ 297378065 w 237"/>
              <a:gd name="T5" fmla="*/ 277217169 h 144"/>
              <a:gd name="T6" fmla="*/ 554433694 w 237"/>
              <a:gd name="T7" fmla="*/ 299897772 h 144"/>
              <a:gd name="T8" fmla="*/ 597275488 w 237"/>
              <a:gd name="T9" fmla="*/ 362902445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144"/>
              <a:gd name="T17" fmla="*/ 237 w 237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144">
                <a:moveTo>
                  <a:pt x="0" y="0"/>
                </a:moveTo>
                <a:cubicBezTo>
                  <a:pt x="16" y="16"/>
                  <a:pt x="35" y="26"/>
                  <a:pt x="51" y="42"/>
                </a:cubicBezTo>
                <a:cubicBezTo>
                  <a:pt x="71" y="62"/>
                  <a:pt x="86" y="103"/>
                  <a:pt x="118" y="110"/>
                </a:cubicBezTo>
                <a:cubicBezTo>
                  <a:pt x="151" y="117"/>
                  <a:pt x="186" y="116"/>
                  <a:pt x="220" y="119"/>
                </a:cubicBezTo>
                <a:cubicBezTo>
                  <a:pt x="226" y="127"/>
                  <a:pt x="237" y="144"/>
                  <a:pt x="237" y="144"/>
                </a:cubicBezTo>
              </a:path>
            </a:pathLst>
          </a:custGeom>
          <a:noFill/>
          <a:ln w="381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Freeform 20"/>
          <p:cNvSpPr>
            <a:spLocks/>
          </p:cNvSpPr>
          <p:nvPr/>
        </p:nvSpPr>
        <p:spPr bwMode="auto">
          <a:xfrm>
            <a:off x="5459413" y="5862638"/>
            <a:ext cx="528637" cy="128587"/>
          </a:xfrm>
          <a:custGeom>
            <a:avLst/>
            <a:gdLst>
              <a:gd name="T0" fmla="*/ 0 w 333"/>
              <a:gd name="T1" fmla="*/ 0 h 81"/>
              <a:gd name="T2" fmla="*/ 171370450 w 333"/>
              <a:gd name="T3" fmla="*/ 191531108 h 81"/>
              <a:gd name="T4" fmla="*/ 511590452 w 333"/>
              <a:gd name="T5" fmla="*/ 148687840 h 81"/>
              <a:gd name="T6" fmla="*/ 640119046 w 333"/>
              <a:gd name="T7" fmla="*/ 108365512 h 81"/>
              <a:gd name="T8" fmla="*/ 705643022 w 333"/>
              <a:gd name="T9" fmla="*/ 85684972 h 81"/>
              <a:gd name="T10" fmla="*/ 831650669 w 333"/>
              <a:gd name="T11" fmla="*/ 128526676 h 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3"/>
              <a:gd name="T19" fmla="*/ 0 h 81"/>
              <a:gd name="T20" fmla="*/ 333 w 333"/>
              <a:gd name="T21" fmla="*/ 81 h 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3" h="81">
                <a:moveTo>
                  <a:pt x="0" y="0"/>
                </a:moveTo>
                <a:cubicBezTo>
                  <a:pt x="19" y="58"/>
                  <a:pt x="9" y="58"/>
                  <a:pt x="68" y="76"/>
                </a:cubicBezTo>
                <a:cubicBezTo>
                  <a:pt x="217" y="65"/>
                  <a:pt x="136" y="81"/>
                  <a:pt x="203" y="59"/>
                </a:cubicBezTo>
                <a:cubicBezTo>
                  <a:pt x="220" y="53"/>
                  <a:pt x="237" y="49"/>
                  <a:pt x="254" y="43"/>
                </a:cubicBezTo>
                <a:cubicBezTo>
                  <a:pt x="263" y="40"/>
                  <a:pt x="280" y="34"/>
                  <a:pt x="280" y="34"/>
                </a:cubicBezTo>
                <a:cubicBezTo>
                  <a:pt x="333" y="43"/>
                  <a:pt x="330" y="26"/>
                  <a:pt x="330" y="51"/>
                </a:cubicBezTo>
              </a:path>
            </a:pathLst>
          </a:custGeom>
          <a:noFill/>
          <a:ln w="381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Freeform 19"/>
          <p:cNvSpPr>
            <a:spLocks/>
          </p:cNvSpPr>
          <p:nvPr/>
        </p:nvSpPr>
        <p:spPr bwMode="auto">
          <a:xfrm>
            <a:off x="5491163" y="6096000"/>
            <a:ext cx="376237" cy="228600"/>
          </a:xfrm>
          <a:custGeom>
            <a:avLst/>
            <a:gdLst>
              <a:gd name="T0" fmla="*/ 0 w 237"/>
              <a:gd name="T1" fmla="*/ 0 h 144"/>
              <a:gd name="T2" fmla="*/ 128527021 w 237"/>
              <a:gd name="T3" fmla="*/ 105846567 h 144"/>
              <a:gd name="T4" fmla="*/ 297378065 w 237"/>
              <a:gd name="T5" fmla="*/ 277217169 h 144"/>
              <a:gd name="T6" fmla="*/ 554433694 w 237"/>
              <a:gd name="T7" fmla="*/ 299897772 h 144"/>
              <a:gd name="T8" fmla="*/ 597275488 w 237"/>
              <a:gd name="T9" fmla="*/ 362902445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144"/>
              <a:gd name="T17" fmla="*/ 237 w 237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144">
                <a:moveTo>
                  <a:pt x="0" y="0"/>
                </a:moveTo>
                <a:cubicBezTo>
                  <a:pt x="16" y="16"/>
                  <a:pt x="35" y="26"/>
                  <a:pt x="51" y="42"/>
                </a:cubicBezTo>
                <a:cubicBezTo>
                  <a:pt x="71" y="62"/>
                  <a:pt x="86" y="103"/>
                  <a:pt x="118" y="110"/>
                </a:cubicBezTo>
                <a:cubicBezTo>
                  <a:pt x="151" y="117"/>
                  <a:pt x="186" y="116"/>
                  <a:pt x="220" y="119"/>
                </a:cubicBezTo>
                <a:cubicBezTo>
                  <a:pt x="226" y="127"/>
                  <a:pt x="237" y="144"/>
                  <a:pt x="237" y="144"/>
                </a:cubicBezTo>
              </a:path>
            </a:pathLst>
          </a:custGeom>
          <a:noFill/>
          <a:ln w="381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Freeform 18"/>
          <p:cNvSpPr>
            <a:spLocks/>
          </p:cNvSpPr>
          <p:nvPr/>
        </p:nvSpPr>
        <p:spPr bwMode="auto">
          <a:xfrm>
            <a:off x="5284788" y="5727700"/>
            <a:ext cx="201612" cy="431800"/>
          </a:xfrm>
          <a:custGeom>
            <a:avLst/>
            <a:gdLst>
              <a:gd name="T0" fmla="*/ 320058279 w 127"/>
              <a:gd name="T1" fmla="*/ 0 h 272"/>
              <a:gd name="T2" fmla="*/ 148688070 w 127"/>
              <a:gd name="T3" fmla="*/ 257055921 h 272"/>
              <a:gd name="T4" fmla="*/ 0 w 127"/>
              <a:gd name="T5" fmla="*/ 685482391 h 272"/>
              <a:gd name="T6" fmla="*/ 0 60000 65536"/>
              <a:gd name="T7" fmla="*/ 0 60000 65536"/>
              <a:gd name="T8" fmla="*/ 0 60000 65536"/>
              <a:gd name="T9" fmla="*/ 0 w 127"/>
              <a:gd name="T10" fmla="*/ 0 h 272"/>
              <a:gd name="T11" fmla="*/ 127 w 127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" h="272">
                <a:moveTo>
                  <a:pt x="127" y="0"/>
                </a:moveTo>
                <a:cubicBezTo>
                  <a:pt x="118" y="49"/>
                  <a:pt x="108" y="87"/>
                  <a:pt x="59" y="102"/>
                </a:cubicBezTo>
                <a:cubicBezTo>
                  <a:pt x="13" y="167"/>
                  <a:pt x="0" y="193"/>
                  <a:pt x="0" y="272"/>
                </a:cubicBezTo>
              </a:path>
            </a:pathLst>
          </a:custGeom>
          <a:noFill/>
          <a:ln w="381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plant"/>
          <p:cNvSpPr>
            <a:spLocks noEditPoints="1" noChangeArrowheads="1"/>
          </p:cNvSpPr>
          <p:nvPr/>
        </p:nvSpPr>
        <p:spPr bwMode="auto">
          <a:xfrm>
            <a:off x="5256213" y="5300663"/>
            <a:ext cx="360362" cy="473075"/>
          </a:xfrm>
          <a:custGeom>
            <a:avLst/>
            <a:gdLst>
              <a:gd name="T0" fmla="*/ 0 w 21600"/>
              <a:gd name="T1" fmla="*/ 0 h 21600"/>
              <a:gd name="T2" fmla="*/ 50150977 w 21600"/>
              <a:gd name="T3" fmla="*/ 0 h 21600"/>
              <a:gd name="T4" fmla="*/ 100301955 w 21600"/>
              <a:gd name="T5" fmla="*/ 0 h 21600"/>
              <a:gd name="T6" fmla="*/ 100301955 w 21600"/>
              <a:gd name="T7" fmla="*/ 113462749 h 21600"/>
              <a:gd name="T8" fmla="*/ 100301955 w 21600"/>
              <a:gd name="T9" fmla="*/ 226924972 h 21600"/>
              <a:gd name="T10" fmla="*/ 50150977 w 21600"/>
              <a:gd name="T11" fmla="*/ 226924972 h 21600"/>
              <a:gd name="T12" fmla="*/ 0 w 21600"/>
              <a:gd name="T13" fmla="*/ 226924972 h 21600"/>
              <a:gd name="T14" fmla="*/ 0 w 21600"/>
              <a:gd name="T15" fmla="*/ 11346274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Freeform 17"/>
          <p:cNvSpPr>
            <a:spLocks/>
          </p:cNvSpPr>
          <p:nvPr/>
        </p:nvSpPr>
        <p:spPr bwMode="auto">
          <a:xfrm>
            <a:off x="6100763" y="5157788"/>
            <a:ext cx="92075" cy="355600"/>
          </a:xfrm>
          <a:custGeom>
            <a:avLst/>
            <a:gdLst>
              <a:gd name="T0" fmla="*/ 24260277 w 62"/>
              <a:gd name="T1" fmla="*/ 785412152 h 161"/>
              <a:gd name="T2" fmla="*/ 136738813 w 62"/>
              <a:gd name="T3" fmla="*/ 0 h 161"/>
              <a:gd name="T4" fmla="*/ 0 60000 65536"/>
              <a:gd name="T5" fmla="*/ 0 60000 65536"/>
              <a:gd name="T6" fmla="*/ 0 w 62"/>
              <a:gd name="T7" fmla="*/ 0 h 161"/>
              <a:gd name="T8" fmla="*/ 62 w 62"/>
              <a:gd name="T9" fmla="*/ 161 h 16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2" h="161">
                <a:moveTo>
                  <a:pt x="11" y="161"/>
                </a:moveTo>
                <a:cubicBezTo>
                  <a:pt x="31" y="105"/>
                  <a:pt x="0" y="29"/>
                  <a:pt x="62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5832475" y="6021388"/>
            <a:ext cx="165576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 flipV="1">
            <a:off x="1079500" y="5084763"/>
            <a:ext cx="4105275" cy="1296987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>
            <a:off x="1223963" y="6669088"/>
            <a:ext cx="4321175" cy="0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Oval 13"/>
          <p:cNvSpPr>
            <a:spLocks noChangeArrowheads="1"/>
          </p:cNvSpPr>
          <p:nvPr/>
        </p:nvSpPr>
        <p:spPr bwMode="auto">
          <a:xfrm>
            <a:off x="936625" y="6381750"/>
            <a:ext cx="360363" cy="333375"/>
          </a:xfrm>
          <a:prstGeom prst="ellipse">
            <a:avLst/>
          </a:prstGeom>
          <a:noFill/>
          <a:ln w="38100">
            <a:solidFill>
              <a:srgbClr val="CC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1924355" y="2022909"/>
            <a:ext cx="1012519" cy="127465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 flipV="1">
            <a:off x="2483768" y="3944936"/>
            <a:ext cx="3348707" cy="228601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 flipV="1">
            <a:off x="2267745" y="4378324"/>
            <a:ext cx="3277394" cy="34681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4" name="Объект 1"/>
          <p:cNvSpPr txBox="1">
            <a:spLocks/>
          </p:cNvSpPr>
          <p:nvPr/>
        </p:nvSpPr>
        <p:spPr>
          <a:xfrm>
            <a:off x="2843808" y="1408905"/>
            <a:ext cx="5976664" cy="12280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Многолетнее двудомное растение (25-30 см).  Распространен на болотах и в еловых лесах.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Левая фигурная скобка 3"/>
          <p:cNvSpPr/>
          <p:nvPr/>
        </p:nvSpPr>
        <p:spPr>
          <a:xfrm>
            <a:off x="179512" y="3618880"/>
            <a:ext cx="659504" cy="2929557"/>
          </a:xfrm>
          <a:prstGeom prst="leftBrace">
            <a:avLst/>
          </a:prstGeom>
          <a:ln w="38100"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Левая фигурная скобка 25"/>
          <p:cNvSpPr/>
          <p:nvPr/>
        </p:nvSpPr>
        <p:spPr>
          <a:xfrm>
            <a:off x="179512" y="1674646"/>
            <a:ext cx="659504" cy="1815008"/>
          </a:xfrm>
          <a:prstGeom prst="leftBrace">
            <a:avLst/>
          </a:prstGeom>
          <a:ln w="38100"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 rot="16200000">
            <a:off x="-25946" y="2492846"/>
            <a:ext cx="1501523" cy="288131"/>
          </a:xfrm>
          <a:prstGeom prst="roundRect">
            <a:avLst>
              <a:gd name="adj" fmla="val 16667"/>
            </a:avLst>
          </a:prstGeom>
          <a:solidFill>
            <a:srgbClr val="CC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Спорофит</a:t>
            </a:r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auto">
          <a:xfrm rot="16200000">
            <a:off x="-30210" y="4940697"/>
            <a:ext cx="1645539" cy="288131"/>
          </a:xfrm>
          <a:prstGeom prst="roundRect">
            <a:avLst>
              <a:gd name="adj" fmla="val 16667"/>
            </a:avLst>
          </a:prstGeom>
          <a:solidFill>
            <a:srgbClr val="CC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Гаметофит</a:t>
            </a:r>
          </a:p>
        </p:txBody>
      </p:sp>
    </p:spTree>
    <p:extLst>
      <p:ext uri="{BB962C8B-B14F-4D97-AF65-F5344CB8AC3E}">
        <p14:creationId xmlns:p14="http://schemas.microsoft.com/office/powerpoint/2010/main" val="377766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Общий вид растения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08" y="1524000"/>
            <a:ext cx="687838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8819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">
      <a:dk1>
        <a:srgbClr val="B2A7A7"/>
      </a:dk1>
      <a:lt1>
        <a:sysClr val="window" lastClr="FFFFFF"/>
      </a:lt1>
      <a:dk2>
        <a:srgbClr val="BECA95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220</TotalTime>
  <Words>670</Words>
  <Application>Microsoft Office PowerPoint</Application>
  <PresentationFormat>Экран (4:3)</PresentationFormat>
  <Paragraphs>132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Бумажная</vt:lpstr>
      <vt:lpstr>Высшие споровые растения</vt:lpstr>
      <vt:lpstr>Высшие споровые</vt:lpstr>
      <vt:lpstr>Моховидные</vt:lpstr>
      <vt:lpstr>Размножение и развитие</vt:lpstr>
      <vt:lpstr>Презентация PowerPoint</vt:lpstr>
      <vt:lpstr>Классификация мхов</vt:lpstr>
      <vt:lpstr>Печеночные мхи</vt:lpstr>
      <vt:lpstr>Зелёный мох, Кукушкин лён</vt:lpstr>
      <vt:lpstr>Общий вид растения</vt:lpstr>
      <vt:lpstr>Презентация PowerPoint</vt:lpstr>
      <vt:lpstr>Сфагнум или Торфяной мох  (белый мох)</vt:lpstr>
      <vt:lpstr>Сфагнум или Торфяной мох  (белый мох)</vt:lpstr>
      <vt:lpstr>Цикл развития</vt:lpstr>
      <vt:lpstr>Папоротникообразные</vt:lpstr>
      <vt:lpstr>Папоротник</vt:lpstr>
      <vt:lpstr>Презентация PowerPoint</vt:lpstr>
      <vt:lpstr>Значение папоротников</vt:lpstr>
      <vt:lpstr>Многообразие</vt:lpstr>
      <vt:lpstr>Хвощи</vt:lpstr>
      <vt:lpstr>Презентация PowerPoint</vt:lpstr>
      <vt:lpstr>Размножение хвоща</vt:lpstr>
      <vt:lpstr>Значение хвощей</vt:lpstr>
      <vt:lpstr>Многообразие</vt:lpstr>
      <vt:lpstr>Плауны</vt:lpstr>
      <vt:lpstr>Цикл развития плауна</vt:lpstr>
      <vt:lpstr>Значение плаунов</vt:lpstr>
      <vt:lpstr>Многообразие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Высшие споровые растения</dc:title>
  <dc:creator>Гаджи Магомедов</dc:creator>
  <cp:lastModifiedBy>Гаджи Магомедов</cp:lastModifiedBy>
  <cp:revision>16</cp:revision>
  <dcterms:created xsi:type="dcterms:W3CDTF">2017-10-30T19:02:56Z</dcterms:created>
  <dcterms:modified xsi:type="dcterms:W3CDTF">2017-10-30T22:55:51Z</dcterms:modified>
</cp:coreProperties>
</file>