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5"/>
  </p:notesMasterIdLst>
  <p:sldIdLst>
    <p:sldId id="33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128165-685D-4D93-85D6-77F2D0BBE85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939844A6-5D9E-414E-BA43-4623177AA55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Цветки</a:t>
          </a:r>
        </a:p>
      </dgm:t>
    </dgm:pt>
    <dgm:pt modelId="{9C97802A-38AC-4396-99FA-A671AD92822A}" type="parTrans" cxnId="{4B8FF4AA-6D19-4897-A8EE-5B872BD7DB00}">
      <dgm:prSet/>
      <dgm:spPr/>
    </dgm:pt>
    <dgm:pt modelId="{633AE84D-92E0-4FD6-9DEC-E92118889384}" type="sibTrans" cxnId="{4B8FF4AA-6D19-4897-A8EE-5B872BD7DB00}">
      <dgm:prSet/>
      <dgm:spPr/>
    </dgm:pt>
    <dgm:pt modelId="{E272DECA-140F-4B66-9264-16E7D246BF25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Однополые</a:t>
          </a:r>
        </a:p>
      </dgm:t>
    </dgm:pt>
    <dgm:pt modelId="{BA580242-F2EB-4C46-BAE7-87B672C0464D}" type="parTrans" cxnId="{B5955327-7F46-4AC2-8A7E-6B49B7F438C8}">
      <dgm:prSet/>
      <dgm:spPr/>
    </dgm:pt>
    <dgm:pt modelId="{266F0DCF-B486-4739-8241-C20751BE91EE}" type="sibTrans" cxnId="{B5955327-7F46-4AC2-8A7E-6B49B7F438C8}">
      <dgm:prSet/>
      <dgm:spPr/>
    </dgm:pt>
    <dgm:pt modelId="{F3F74019-F799-4A79-A6E8-B6B2B4ADB7A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Пестичные</a:t>
          </a:r>
          <a:b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</a:b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женские </a:t>
          </a: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♀</a:t>
          </a:r>
        </a:p>
      </dgm:t>
    </dgm:pt>
    <dgm:pt modelId="{291159DD-C3D7-4F6A-AD29-5794E49D683E}" type="parTrans" cxnId="{46C2DF84-CB6E-4AE4-BB82-8443D4754282}">
      <dgm:prSet/>
      <dgm:spPr/>
    </dgm:pt>
    <dgm:pt modelId="{80F203C6-9AC0-41A7-A1B2-50876E5A2C02}" type="sibTrans" cxnId="{46C2DF84-CB6E-4AE4-BB82-8443D4754282}">
      <dgm:prSet/>
      <dgm:spPr/>
    </dgm:pt>
    <dgm:pt modelId="{85F53C58-6569-4939-9BD8-02CEF343DED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Тычиночные</a:t>
          </a:r>
          <a:b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</a:b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мужские ♂</a:t>
          </a:r>
        </a:p>
      </dgm:t>
    </dgm:pt>
    <dgm:pt modelId="{F867D5FE-98B7-4EFB-87E4-5AA4F5D05E12}" type="parTrans" cxnId="{9D8F9852-85C0-4F84-9A83-E46F315337C7}">
      <dgm:prSet/>
      <dgm:spPr/>
    </dgm:pt>
    <dgm:pt modelId="{5EB1BB45-F408-456B-A5A5-297A6F200FF1}" type="sibTrans" cxnId="{9D8F9852-85C0-4F84-9A83-E46F315337C7}">
      <dgm:prSet/>
      <dgm:spPr/>
    </dgm:pt>
    <dgm:pt modelId="{404DB988-F64A-47DA-8B7A-C4D0A8C841F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Обоеполые</a:t>
          </a:r>
        </a:p>
      </dgm:t>
    </dgm:pt>
    <dgm:pt modelId="{62B2B9B5-2613-4168-AA6B-C1D4D79711AC}" type="parTrans" cxnId="{1D725CCE-5575-4669-BBFA-D8942226C678}">
      <dgm:prSet/>
      <dgm:spPr/>
    </dgm:pt>
    <dgm:pt modelId="{967907E7-5E48-4D5E-9534-A86D08D1DA35}" type="sibTrans" cxnId="{1D725CCE-5575-4669-BBFA-D8942226C678}">
      <dgm:prSet/>
      <dgm:spPr/>
    </dgm:pt>
    <dgm:pt modelId="{96BFD2BA-0A89-488C-980F-D33CC0E23D9B}" type="pres">
      <dgm:prSet presAssocID="{7F128165-685D-4D93-85D6-77F2D0BBE8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09B66A7-9B16-4E88-B8CE-4653AC486AB3}" type="pres">
      <dgm:prSet presAssocID="{939844A6-5D9E-414E-BA43-4623177AA554}" presName="hierRoot1" presStyleCnt="0">
        <dgm:presLayoutVars>
          <dgm:hierBranch/>
        </dgm:presLayoutVars>
      </dgm:prSet>
      <dgm:spPr/>
    </dgm:pt>
    <dgm:pt modelId="{5E4D88F0-FD24-4760-83F9-E349BE44FA3E}" type="pres">
      <dgm:prSet presAssocID="{939844A6-5D9E-414E-BA43-4623177AA554}" presName="rootComposite1" presStyleCnt="0"/>
      <dgm:spPr/>
    </dgm:pt>
    <dgm:pt modelId="{FFCB7CAB-CCEE-409E-9F1C-09CDC9D2C7DB}" type="pres">
      <dgm:prSet presAssocID="{939844A6-5D9E-414E-BA43-4623177AA55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0A191F-4139-4A63-9529-041CF7FF8D77}" type="pres">
      <dgm:prSet presAssocID="{939844A6-5D9E-414E-BA43-4623177AA55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1CF8DFF-50E0-4198-85DB-799D797851ED}" type="pres">
      <dgm:prSet presAssocID="{939844A6-5D9E-414E-BA43-4623177AA554}" presName="hierChild2" presStyleCnt="0"/>
      <dgm:spPr/>
    </dgm:pt>
    <dgm:pt modelId="{145B65DF-6871-403E-8065-0FED60886F14}" type="pres">
      <dgm:prSet presAssocID="{BA580242-F2EB-4C46-BAE7-87B672C0464D}" presName="Name35" presStyleLbl="parChTrans1D2" presStyleIdx="0" presStyleCnt="2"/>
      <dgm:spPr/>
    </dgm:pt>
    <dgm:pt modelId="{0E987D75-E742-41D8-B20B-8A6BEE4B3B7D}" type="pres">
      <dgm:prSet presAssocID="{E272DECA-140F-4B66-9264-16E7D246BF25}" presName="hierRoot2" presStyleCnt="0">
        <dgm:presLayoutVars>
          <dgm:hierBranch/>
        </dgm:presLayoutVars>
      </dgm:prSet>
      <dgm:spPr/>
    </dgm:pt>
    <dgm:pt modelId="{3B8AB3CD-6F32-47CC-82FA-FB7E90269957}" type="pres">
      <dgm:prSet presAssocID="{E272DECA-140F-4B66-9264-16E7D246BF25}" presName="rootComposite" presStyleCnt="0"/>
      <dgm:spPr/>
    </dgm:pt>
    <dgm:pt modelId="{6158285E-6AD9-4A09-8FDF-9DFC7A139D14}" type="pres">
      <dgm:prSet presAssocID="{E272DECA-140F-4B66-9264-16E7D246BF25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4FFED6-3DAF-40CC-B04F-CF201C92571C}" type="pres">
      <dgm:prSet presAssocID="{E272DECA-140F-4B66-9264-16E7D246BF25}" presName="rootConnector" presStyleLbl="node2" presStyleIdx="0" presStyleCnt="2"/>
      <dgm:spPr/>
      <dgm:t>
        <a:bodyPr/>
        <a:lstStyle/>
        <a:p>
          <a:endParaRPr lang="ru-RU"/>
        </a:p>
      </dgm:t>
    </dgm:pt>
    <dgm:pt modelId="{BB777E5F-03FB-4806-BA59-C1184DC5594D}" type="pres">
      <dgm:prSet presAssocID="{E272DECA-140F-4B66-9264-16E7D246BF25}" presName="hierChild4" presStyleCnt="0"/>
      <dgm:spPr/>
    </dgm:pt>
    <dgm:pt modelId="{51BA23A1-C539-4B0E-8644-47D2399FDBAD}" type="pres">
      <dgm:prSet presAssocID="{291159DD-C3D7-4F6A-AD29-5794E49D683E}" presName="Name35" presStyleLbl="parChTrans1D3" presStyleIdx="0" presStyleCnt="2"/>
      <dgm:spPr/>
    </dgm:pt>
    <dgm:pt modelId="{2F7F3B73-45C6-457B-A1C7-DAB79B064725}" type="pres">
      <dgm:prSet presAssocID="{F3F74019-F799-4A79-A6E8-B6B2B4ADB7A7}" presName="hierRoot2" presStyleCnt="0">
        <dgm:presLayoutVars>
          <dgm:hierBranch val="r"/>
        </dgm:presLayoutVars>
      </dgm:prSet>
      <dgm:spPr/>
    </dgm:pt>
    <dgm:pt modelId="{36A96A41-6A74-431A-BF4B-23FF46293977}" type="pres">
      <dgm:prSet presAssocID="{F3F74019-F799-4A79-A6E8-B6B2B4ADB7A7}" presName="rootComposite" presStyleCnt="0"/>
      <dgm:spPr/>
    </dgm:pt>
    <dgm:pt modelId="{B89DA38E-065B-457E-8C3C-011185905DA3}" type="pres">
      <dgm:prSet presAssocID="{F3F74019-F799-4A79-A6E8-B6B2B4ADB7A7}" presName="rootText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0DF5BA-034C-4612-8FBF-BF72A9723F3B}" type="pres">
      <dgm:prSet presAssocID="{F3F74019-F799-4A79-A6E8-B6B2B4ADB7A7}" presName="rootConnector" presStyleLbl="node3" presStyleIdx="0" presStyleCnt="2"/>
      <dgm:spPr/>
      <dgm:t>
        <a:bodyPr/>
        <a:lstStyle/>
        <a:p>
          <a:endParaRPr lang="ru-RU"/>
        </a:p>
      </dgm:t>
    </dgm:pt>
    <dgm:pt modelId="{1B9D2D96-5A2E-4558-B606-22E984E4C36B}" type="pres">
      <dgm:prSet presAssocID="{F3F74019-F799-4A79-A6E8-B6B2B4ADB7A7}" presName="hierChild4" presStyleCnt="0"/>
      <dgm:spPr/>
    </dgm:pt>
    <dgm:pt modelId="{3317DBF2-BBB6-434C-9370-CB2CB8027926}" type="pres">
      <dgm:prSet presAssocID="{F3F74019-F799-4A79-A6E8-B6B2B4ADB7A7}" presName="hierChild5" presStyleCnt="0"/>
      <dgm:spPr/>
    </dgm:pt>
    <dgm:pt modelId="{DD9E88D9-09D9-414F-AB56-F79E331A6E46}" type="pres">
      <dgm:prSet presAssocID="{F867D5FE-98B7-4EFB-87E4-5AA4F5D05E12}" presName="Name35" presStyleLbl="parChTrans1D3" presStyleIdx="1" presStyleCnt="2"/>
      <dgm:spPr/>
    </dgm:pt>
    <dgm:pt modelId="{40BA2C9A-ABAA-4E40-8AAF-DE82F2ECCBB9}" type="pres">
      <dgm:prSet presAssocID="{85F53C58-6569-4939-9BD8-02CEF343DED4}" presName="hierRoot2" presStyleCnt="0">
        <dgm:presLayoutVars>
          <dgm:hierBranch val="r"/>
        </dgm:presLayoutVars>
      </dgm:prSet>
      <dgm:spPr/>
    </dgm:pt>
    <dgm:pt modelId="{2D252941-EEB0-40E0-9147-A8FDF6FD3002}" type="pres">
      <dgm:prSet presAssocID="{85F53C58-6569-4939-9BD8-02CEF343DED4}" presName="rootComposite" presStyleCnt="0"/>
      <dgm:spPr/>
    </dgm:pt>
    <dgm:pt modelId="{6B6AC91D-0B9E-4420-9EB4-A7DC2E8FC467}" type="pres">
      <dgm:prSet presAssocID="{85F53C58-6569-4939-9BD8-02CEF343DED4}" presName="rootText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4F332A-489B-4D0F-A286-B9DFF8BC61F8}" type="pres">
      <dgm:prSet presAssocID="{85F53C58-6569-4939-9BD8-02CEF343DED4}" presName="rootConnector" presStyleLbl="node3" presStyleIdx="1" presStyleCnt="2"/>
      <dgm:spPr/>
      <dgm:t>
        <a:bodyPr/>
        <a:lstStyle/>
        <a:p>
          <a:endParaRPr lang="ru-RU"/>
        </a:p>
      </dgm:t>
    </dgm:pt>
    <dgm:pt modelId="{AAC6491F-4735-42B4-9DC3-DF113002B95A}" type="pres">
      <dgm:prSet presAssocID="{85F53C58-6569-4939-9BD8-02CEF343DED4}" presName="hierChild4" presStyleCnt="0"/>
      <dgm:spPr/>
    </dgm:pt>
    <dgm:pt modelId="{24DF4B17-E44B-4176-AB61-BD6BB36DA263}" type="pres">
      <dgm:prSet presAssocID="{85F53C58-6569-4939-9BD8-02CEF343DED4}" presName="hierChild5" presStyleCnt="0"/>
      <dgm:spPr/>
    </dgm:pt>
    <dgm:pt modelId="{51D532F2-C411-48C6-8518-6B6140AD0D99}" type="pres">
      <dgm:prSet presAssocID="{E272DECA-140F-4B66-9264-16E7D246BF25}" presName="hierChild5" presStyleCnt="0"/>
      <dgm:spPr/>
    </dgm:pt>
    <dgm:pt modelId="{EB53BF24-16C0-47B2-A4CB-9590F3AC1DCE}" type="pres">
      <dgm:prSet presAssocID="{62B2B9B5-2613-4168-AA6B-C1D4D79711AC}" presName="Name35" presStyleLbl="parChTrans1D2" presStyleIdx="1" presStyleCnt="2"/>
      <dgm:spPr/>
    </dgm:pt>
    <dgm:pt modelId="{5FB25F96-123A-4181-A7EE-8D0C89CE6945}" type="pres">
      <dgm:prSet presAssocID="{404DB988-F64A-47DA-8B7A-C4D0A8C841F2}" presName="hierRoot2" presStyleCnt="0">
        <dgm:presLayoutVars>
          <dgm:hierBranch/>
        </dgm:presLayoutVars>
      </dgm:prSet>
      <dgm:spPr/>
    </dgm:pt>
    <dgm:pt modelId="{1CD792F4-F537-45C4-A71D-7B5BED8A5FC6}" type="pres">
      <dgm:prSet presAssocID="{404DB988-F64A-47DA-8B7A-C4D0A8C841F2}" presName="rootComposite" presStyleCnt="0"/>
      <dgm:spPr/>
    </dgm:pt>
    <dgm:pt modelId="{DBDC453A-67A1-4820-A333-86CF00BA6DF0}" type="pres">
      <dgm:prSet presAssocID="{404DB988-F64A-47DA-8B7A-C4D0A8C841F2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7FB6C4-94A3-446E-9F3F-7E0A3CF57281}" type="pres">
      <dgm:prSet presAssocID="{404DB988-F64A-47DA-8B7A-C4D0A8C841F2}" presName="rootConnector" presStyleLbl="node2" presStyleIdx="1" presStyleCnt="2"/>
      <dgm:spPr/>
      <dgm:t>
        <a:bodyPr/>
        <a:lstStyle/>
        <a:p>
          <a:endParaRPr lang="ru-RU"/>
        </a:p>
      </dgm:t>
    </dgm:pt>
    <dgm:pt modelId="{5CA27265-99EA-4BF4-B56B-ED310A0B9D40}" type="pres">
      <dgm:prSet presAssocID="{404DB988-F64A-47DA-8B7A-C4D0A8C841F2}" presName="hierChild4" presStyleCnt="0"/>
      <dgm:spPr/>
    </dgm:pt>
    <dgm:pt modelId="{CEE24985-3105-4D72-9C0A-B76C5DEF7415}" type="pres">
      <dgm:prSet presAssocID="{404DB988-F64A-47DA-8B7A-C4D0A8C841F2}" presName="hierChild5" presStyleCnt="0"/>
      <dgm:spPr/>
    </dgm:pt>
    <dgm:pt modelId="{3B3EDC76-A4EB-40CB-A773-1C755F132AEE}" type="pres">
      <dgm:prSet presAssocID="{939844A6-5D9E-414E-BA43-4623177AA554}" presName="hierChild3" presStyleCnt="0"/>
      <dgm:spPr/>
    </dgm:pt>
  </dgm:ptLst>
  <dgm:cxnLst>
    <dgm:cxn modelId="{75CE7119-60CD-42E0-A1B9-CA2EDB1AD102}" type="presOf" srcId="{85F53C58-6569-4939-9BD8-02CEF343DED4}" destId="{C24F332A-489B-4D0F-A286-B9DFF8BC61F8}" srcOrd="1" destOrd="0" presId="urn:microsoft.com/office/officeart/2005/8/layout/orgChart1"/>
    <dgm:cxn modelId="{1D725CCE-5575-4669-BBFA-D8942226C678}" srcId="{939844A6-5D9E-414E-BA43-4623177AA554}" destId="{404DB988-F64A-47DA-8B7A-C4D0A8C841F2}" srcOrd="1" destOrd="0" parTransId="{62B2B9B5-2613-4168-AA6B-C1D4D79711AC}" sibTransId="{967907E7-5E48-4D5E-9534-A86D08D1DA35}"/>
    <dgm:cxn modelId="{5C43642C-4569-48C0-BE50-89956AE287B2}" type="presOf" srcId="{85F53C58-6569-4939-9BD8-02CEF343DED4}" destId="{6B6AC91D-0B9E-4420-9EB4-A7DC2E8FC467}" srcOrd="0" destOrd="0" presId="urn:microsoft.com/office/officeart/2005/8/layout/orgChart1"/>
    <dgm:cxn modelId="{9C6CBFF8-9917-40B5-82E4-2CCC2229779F}" type="presOf" srcId="{62B2B9B5-2613-4168-AA6B-C1D4D79711AC}" destId="{EB53BF24-16C0-47B2-A4CB-9590F3AC1DCE}" srcOrd="0" destOrd="0" presId="urn:microsoft.com/office/officeart/2005/8/layout/orgChart1"/>
    <dgm:cxn modelId="{E06C14FD-2448-43FF-9499-797D46FBD199}" type="presOf" srcId="{E272DECA-140F-4B66-9264-16E7D246BF25}" destId="{0A4FFED6-3DAF-40CC-B04F-CF201C92571C}" srcOrd="1" destOrd="0" presId="urn:microsoft.com/office/officeart/2005/8/layout/orgChart1"/>
    <dgm:cxn modelId="{46C2DF84-CB6E-4AE4-BB82-8443D4754282}" srcId="{E272DECA-140F-4B66-9264-16E7D246BF25}" destId="{F3F74019-F799-4A79-A6E8-B6B2B4ADB7A7}" srcOrd="0" destOrd="0" parTransId="{291159DD-C3D7-4F6A-AD29-5794E49D683E}" sibTransId="{80F203C6-9AC0-41A7-A1B2-50876E5A2C02}"/>
    <dgm:cxn modelId="{5CACBB74-4787-4E91-A4BA-F9706442A8A2}" type="presOf" srcId="{E272DECA-140F-4B66-9264-16E7D246BF25}" destId="{6158285E-6AD9-4A09-8FDF-9DFC7A139D14}" srcOrd="0" destOrd="0" presId="urn:microsoft.com/office/officeart/2005/8/layout/orgChart1"/>
    <dgm:cxn modelId="{E5B520A7-80C2-4A65-B09B-49F74681C2E1}" type="presOf" srcId="{404DB988-F64A-47DA-8B7A-C4D0A8C841F2}" destId="{727FB6C4-94A3-446E-9F3F-7E0A3CF57281}" srcOrd="1" destOrd="0" presId="urn:microsoft.com/office/officeart/2005/8/layout/orgChart1"/>
    <dgm:cxn modelId="{4B8FF4AA-6D19-4897-A8EE-5B872BD7DB00}" srcId="{7F128165-685D-4D93-85D6-77F2D0BBE852}" destId="{939844A6-5D9E-414E-BA43-4623177AA554}" srcOrd="0" destOrd="0" parTransId="{9C97802A-38AC-4396-99FA-A671AD92822A}" sibTransId="{633AE84D-92E0-4FD6-9DEC-E92118889384}"/>
    <dgm:cxn modelId="{9D8F9852-85C0-4F84-9A83-E46F315337C7}" srcId="{E272DECA-140F-4B66-9264-16E7D246BF25}" destId="{85F53C58-6569-4939-9BD8-02CEF343DED4}" srcOrd="1" destOrd="0" parTransId="{F867D5FE-98B7-4EFB-87E4-5AA4F5D05E12}" sibTransId="{5EB1BB45-F408-456B-A5A5-297A6F200FF1}"/>
    <dgm:cxn modelId="{679B8FE6-0225-46A0-B00B-D607A83E8A57}" type="presOf" srcId="{F3F74019-F799-4A79-A6E8-B6B2B4ADB7A7}" destId="{DC0DF5BA-034C-4612-8FBF-BF72A9723F3B}" srcOrd="1" destOrd="0" presId="urn:microsoft.com/office/officeart/2005/8/layout/orgChart1"/>
    <dgm:cxn modelId="{3240BC50-5C9F-4C70-851A-0E549E873DFA}" type="presOf" srcId="{939844A6-5D9E-414E-BA43-4623177AA554}" destId="{670A191F-4139-4A63-9529-041CF7FF8D77}" srcOrd="1" destOrd="0" presId="urn:microsoft.com/office/officeart/2005/8/layout/orgChart1"/>
    <dgm:cxn modelId="{05E50D42-D6DC-4820-9ED1-A53D042FE692}" type="presOf" srcId="{404DB988-F64A-47DA-8B7A-C4D0A8C841F2}" destId="{DBDC453A-67A1-4820-A333-86CF00BA6DF0}" srcOrd="0" destOrd="0" presId="urn:microsoft.com/office/officeart/2005/8/layout/orgChart1"/>
    <dgm:cxn modelId="{7660C03E-6407-4264-AEE6-217393B83754}" type="presOf" srcId="{F3F74019-F799-4A79-A6E8-B6B2B4ADB7A7}" destId="{B89DA38E-065B-457E-8C3C-011185905DA3}" srcOrd="0" destOrd="0" presId="urn:microsoft.com/office/officeart/2005/8/layout/orgChart1"/>
    <dgm:cxn modelId="{98DCF082-C7A4-45AA-A14B-CAD315FB33AD}" type="presOf" srcId="{939844A6-5D9E-414E-BA43-4623177AA554}" destId="{FFCB7CAB-CCEE-409E-9F1C-09CDC9D2C7DB}" srcOrd="0" destOrd="0" presId="urn:microsoft.com/office/officeart/2005/8/layout/orgChart1"/>
    <dgm:cxn modelId="{D8E6D0B6-4935-473D-98EF-FEC86B4CAEEF}" type="presOf" srcId="{291159DD-C3D7-4F6A-AD29-5794E49D683E}" destId="{51BA23A1-C539-4B0E-8644-47D2399FDBAD}" srcOrd="0" destOrd="0" presId="urn:microsoft.com/office/officeart/2005/8/layout/orgChart1"/>
    <dgm:cxn modelId="{ED2150A5-DFE3-4215-84FE-1FF840667D1D}" type="presOf" srcId="{BA580242-F2EB-4C46-BAE7-87B672C0464D}" destId="{145B65DF-6871-403E-8065-0FED60886F14}" srcOrd="0" destOrd="0" presId="urn:microsoft.com/office/officeart/2005/8/layout/orgChart1"/>
    <dgm:cxn modelId="{0047831F-D568-4996-B276-AB1582AFE757}" type="presOf" srcId="{F867D5FE-98B7-4EFB-87E4-5AA4F5D05E12}" destId="{DD9E88D9-09D9-414F-AB56-F79E331A6E46}" srcOrd="0" destOrd="0" presId="urn:microsoft.com/office/officeart/2005/8/layout/orgChart1"/>
    <dgm:cxn modelId="{82DF588C-5F4C-4FEE-BB0B-98719BE62353}" type="presOf" srcId="{7F128165-685D-4D93-85D6-77F2D0BBE852}" destId="{96BFD2BA-0A89-488C-980F-D33CC0E23D9B}" srcOrd="0" destOrd="0" presId="urn:microsoft.com/office/officeart/2005/8/layout/orgChart1"/>
    <dgm:cxn modelId="{B5955327-7F46-4AC2-8A7E-6B49B7F438C8}" srcId="{939844A6-5D9E-414E-BA43-4623177AA554}" destId="{E272DECA-140F-4B66-9264-16E7D246BF25}" srcOrd="0" destOrd="0" parTransId="{BA580242-F2EB-4C46-BAE7-87B672C0464D}" sibTransId="{266F0DCF-B486-4739-8241-C20751BE91EE}"/>
    <dgm:cxn modelId="{05EBF652-2BF8-42CE-BF26-6505AD13CC88}" type="presParOf" srcId="{96BFD2BA-0A89-488C-980F-D33CC0E23D9B}" destId="{309B66A7-9B16-4E88-B8CE-4653AC486AB3}" srcOrd="0" destOrd="0" presId="urn:microsoft.com/office/officeart/2005/8/layout/orgChart1"/>
    <dgm:cxn modelId="{7339458A-FD79-4E77-9FB1-4833CCD72E76}" type="presParOf" srcId="{309B66A7-9B16-4E88-B8CE-4653AC486AB3}" destId="{5E4D88F0-FD24-4760-83F9-E349BE44FA3E}" srcOrd="0" destOrd="0" presId="urn:microsoft.com/office/officeart/2005/8/layout/orgChart1"/>
    <dgm:cxn modelId="{A3102D3C-07C5-48AF-992F-5640B8739AD6}" type="presParOf" srcId="{5E4D88F0-FD24-4760-83F9-E349BE44FA3E}" destId="{FFCB7CAB-CCEE-409E-9F1C-09CDC9D2C7DB}" srcOrd="0" destOrd="0" presId="urn:microsoft.com/office/officeart/2005/8/layout/orgChart1"/>
    <dgm:cxn modelId="{32F26A28-B839-46E2-9D64-0758497F9D61}" type="presParOf" srcId="{5E4D88F0-FD24-4760-83F9-E349BE44FA3E}" destId="{670A191F-4139-4A63-9529-041CF7FF8D77}" srcOrd="1" destOrd="0" presId="urn:microsoft.com/office/officeart/2005/8/layout/orgChart1"/>
    <dgm:cxn modelId="{E5E14FCA-61F8-40F9-BBF2-BC7B2910A079}" type="presParOf" srcId="{309B66A7-9B16-4E88-B8CE-4653AC486AB3}" destId="{61CF8DFF-50E0-4198-85DB-799D797851ED}" srcOrd="1" destOrd="0" presId="urn:microsoft.com/office/officeart/2005/8/layout/orgChart1"/>
    <dgm:cxn modelId="{B66BE2E4-4611-40AD-A309-A98770F7CA3C}" type="presParOf" srcId="{61CF8DFF-50E0-4198-85DB-799D797851ED}" destId="{145B65DF-6871-403E-8065-0FED60886F14}" srcOrd="0" destOrd="0" presId="urn:microsoft.com/office/officeart/2005/8/layout/orgChart1"/>
    <dgm:cxn modelId="{5F584DCC-8962-4207-96F6-DD931CCF0275}" type="presParOf" srcId="{61CF8DFF-50E0-4198-85DB-799D797851ED}" destId="{0E987D75-E742-41D8-B20B-8A6BEE4B3B7D}" srcOrd="1" destOrd="0" presId="urn:microsoft.com/office/officeart/2005/8/layout/orgChart1"/>
    <dgm:cxn modelId="{7672431C-E0D8-4EEE-A3C3-8F37B29BCA91}" type="presParOf" srcId="{0E987D75-E742-41D8-B20B-8A6BEE4B3B7D}" destId="{3B8AB3CD-6F32-47CC-82FA-FB7E90269957}" srcOrd="0" destOrd="0" presId="urn:microsoft.com/office/officeart/2005/8/layout/orgChart1"/>
    <dgm:cxn modelId="{0E853F9C-1106-40AA-B179-55FCE5A48A3A}" type="presParOf" srcId="{3B8AB3CD-6F32-47CC-82FA-FB7E90269957}" destId="{6158285E-6AD9-4A09-8FDF-9DFC7A139D14}" srcOrd="0" destOrd="0" presId="urn:microsoft.com/office/officeart/2005/8/layout/orgChart1"/>
    <dgm:cxn modelId="{4CB5C7FB-FCBE-448B-8682-FFB371FC4565}" type="presParOf" srcId="{3B8AB3CD-6F32-47CC-82FA-FB7E90269957}" destId="{0A4FFED6-3DAF-40CC-B04F-CF201C92571C}" srcOrd="1" destOrd="0" presId="urn:microsoft.com/office/officeart/2005/8/layout/orgChart1"/>
    <dgm:cxn modelId="{549A4C7C-5021-470B-AF7D-E635E3F2FF83}" type="presParOf" srcId="{0E987D75-E742-41D8-B20B-8A6BEE4B3B7D}" destId="{BB777E5F-03FB-4806-BA59-C1184DC5594D}" srcOrd="1" destOrd="0" presId="urn:microsoft.com/office/officeart/2005/8/layout/orgChart1"/>
    <dgm:cxn modelId="{478214EF-F2F0-477D-B003-B56110E3E027}" type="presParOf" srcId="{BB777E5F-03FB-4806-BA59-C1184DC5594D}" destId="{51BA23A1-C539-4B0E-8644-47D2399FDBAD}" srcOrd="0" destOrd="0" presId="urn:microsoft.com/office/officeart/2005/8/layout/orgChart1"/>
    <dgm:cxn modelId="{83B1DA14-EAC0-4835-BF49-862175F3B040}" type="presParOf" srcId="{BB777E5F-03FB-4806-BA59-C1184DC5594D}" destId="{2F7F3B73-45C6-457B-A1C7-DAB79B064725}" srcOrd="1" destOrd="0" presId="urn:microsoft.com/office/officeart/2005/8/layout/orgChart1"/>
    <dgm:cxn modelId="{AAF9C4AB-CA38-4799-88A2-BCFA0C43F135}" type="presParOf" srcId="{2F7F3B73-45C6-457B-A1C7-DAB79B064725}" destId="{36A96A41-6A74-431A-BF4B-23FF46293977}" srcOrd="0" destOrd="0" presId="urn:microsoft.com/office/officeart/2005/8/layout/orgChart1"/>
    <dgm:cxn modelId="{9D32ABAB-7B88-4FC0-9EDD-281A3C1C88D9}" type="presParOf" srcId="{36A96A41-6A74-431A-BF4B-23FF46293977}" destId="{B89DA38E-065B-457E-8C3C-011185905DA3}" srcOrd="0" destOrd="0" presId="urn:microsoft.com/office/officeart/2005/8/layout/orgChart1"/>
    <dgm:cxn modelId="{2149890F-CF5B-45FD-BACD-D80D9821F848}" type="presParOf" srcId="{36A96A41-6A74-431A-BF4B-23FF46293977}" destId="{DC0DF5BA-034C-4612-8FBF-BF72A9723F3B}" srcOrd="1" destOrd="0" presId="urn:microsoft.com/office/officeart/2005/8/layout/orgChart1"/>
    <dgm:cxn modelId="{71B3EA07-9843-47AA-AEB7-3394513D0610}" type="presParOf" srcId="{2F7F3B73-45C6-457B-A1C7-DAB79B064725}" destId="{1B9D2D96-5A2E-4558-B606-22E984E4C36B}" srcOrd="1" destOrd="0" presId="urn:microsoft.com/office/officeart/2005/8/layout/orgChart1"/>
    <dgm:cxn modelId="{C37DD3EE-B31C-4578-97DB-83AA28F47CF6}" type="presParOf" srcId="{2F7F3B73-45C6-457B-A1C7-DAB79B064725}" destId="{3317DBF2-BBB6-434C-9370-CB2CB8027926}" srcOrd="2" destOrd="0" presId="urn:microsoft.com/office/officeart/2005/8/layout/orgChart1"/>
    <dgm:cxn modelId="{B4F42F33-B0D6-425D-A9E7-3E5B502B3965}" type="presParOf" srcId="{BB777E5F-03FB-4806-BA59-C1184DC5594D}" destId="{DD9E88D9-09D9-414F-AB56-F79E331A6E46}" srcOrd="2" destOrd="0" presId="urn:microsoft.com/office/officeart/2005/8/layout/orgChart1"/>
    <dgm:cxn modelId="{944FC9DB-626F-498A-AF1E-D55288B6FE04}" type="presParOf" srcId="{BB777E5F-03FB-4806-BA59-C1184DC5594D}" destId="{40BA2C9A-ABAA-4E40-8AAF-DE82F2ECCBB9}" srcOrd="3" destOrd="0" presId="urn:microsoft.com/office/officeart/2005/8/layout/orgChart1"/>
    <dgm:cxn modelId="{0A4F4313-4936-43FF-9E07-F69F03324508}" type="presParOf" srcId="{40BA2C9A-ABAA-4E40-8AAF-DE82F2ECCBB9}" destId="{2D252941-EEB0-40E0-9147-A8FDF6FD3002}" srcOrd="0" destOrd="0" presId="urn:microsoft.com/office/officeart/2005/8/layout/orgChart1"/>
    <dgm:cxn modelId="{313E604D-3CFB-4940-9F8F-32633091C554}" type="presParOf" srcId="{2D252941-EEB0-40E0-9147-A8FDF6FD3002}" destId="{6B6AC91D-0B9E-4420-9EB4-A7DC2E8FC467}" srcOrd="0" destOrd="0" presId="urn:microsoft.com/office/officeart/2005/8/layout/orgChart1"/>
    <dgm:cxn modelId="{F8BB8DE1-E656-47B1-B87C-A892DDEBAB2D}" type="presParOf" srcId="{2D252941-EEB0-40E0-9147-A8FDF6FD3002}" destId="{C24F332A-489B-4D0F-A286-B9DFF8BC61F8}" srcOrd="1" destOrd="0" presId="urn:microsoft.com/office/officeart/2005/8/layout/orgChart1"/>
    <dgm:cxn modelId="{17FDDB62-1C81-401B-9D04-15EC3EB76AED}" type="presParOf" srcId="{40BA2C9A-ABAA-4E40-8AAF-DE82F2ECCBB9}" destId="{AAC6491F-4735-42B4-9DC3-DF113002B95A}" srcOrd="1" destOrd="0" presId="urn:microsoft.com/office/officeart/2005/8/layout/orgChart1"/>
    <dgm:cxn modelId="{7E8C0F56-33B9-4612-B835-E9E6FDB8FE1E}" type="presParOf" srcId="{40BA2C9A-ABAA-4E40-8AAF-DE82F2ECCBB9}" destId="{24DF4B17-E44B-4176-AB61-BD6BB36DA263}" srcOrd="2" destOrd="0" presId="urn:microsoft.com/office/officeart/2005/8/layout/orgChart1"/>
    <dgm:cxn modelId="{988B3AC3-46FE-4DAF-80FC-8E0AD35F0E66}" type="presParOf" srcId="{0E987D75-E742-41D8-B20B-8A6BEE4B3B7D}" destId="{51D532F2-C411-48C6-8518-6B6140AD0D99}" srcOrd="2" destOrd="0" presId="urn:microsoft.com/office/officeart/2005/8/layout/orgChart1"/>
    <dgm:cxn modelId="{4B805D20-1366-43E4-B6D2-75B35DCB6F43}" type="presParOf" srcId="{61CF8DFF-50E0-4198-85DB-799D797851ED}" destId="{EB53BF24-16C0-47B2-A4CB-9590F3AC1DCE}" srcOrd="2" destOrd="0" presId="urn:microsoft.com/office/officeart/2005/8/layout/orgChart1"/>
    <dgm:cxn modelId="{715B5605-E528-4F84-B274-3080B264926C}" type="presParOf" srcId="{61CF8DFF-50E0-4198-85DB-799D797851ED}" destId="{5FB25F96-123A-4181-A7EE-8D0C89CE6945}" srcOrd="3" destOrd="0" presId="urn:microsoft.com/office/officeart/2005/8/layout/orgChart1"/>
    <dgm:cxn modelId="{85483A15-226B-4211-838E-484394615DE7}" type="presParOf" srcId="{5FB25F96-123A-4181-A7EE-8D0C89CE6945}" destId="{1CD792F4-F537-45C4-A71D-7B5BED8A5FC6}" srcOrd="0" destOrd="0" presId="urn:microsoft.com/office/officeart/2005/8/layout/orgChart1"/>
    <dgm:cxn modelId="{79A7F59C-D02C-4B99-8006-C80DB765A8D2}" type="presParOf" srcId="{1CD792F4-F537-45C4-A71D-7B5BED8A5FC6}" destId="{DBDC453A-67A1-4820-A333-86CF00BA6DF0}" srcOrd="0" destOrd="0" presId="urn:microsoft.com/office/officeart/2005/8/layout/orgChart1"/>
    <dgm:cxn modelId="{CDCF237C-FEF3-4E33-870E-D3C0AE12618F}" type="presParOf" srcId="{1CD792F4-F537-45C4-A71D-7B5BED8A5FC6}" destId="{727FB6C4-94A3-446E-9F3F-7E0A3CF57281}" srcOrd="1" destOrd="0" presId="urn:microsoft.com/office/officeart/2005/8/layout/orgChart1"/>
    <dgm:cxn modelId="{DCA22254-9E83-4008-90D2-90A4D503CE94}" type="presParOf" srcId="{5FB25F96-123A-4181-A7EE-8D0C89CE6945}" destId="{5CA27265-99EA-4BF4-B56B-ED310A0B9D40}" srcOrd="1" destOrd="0" presId="urn:microsoft.com/office/officeart/2005/8/layout/orgChart1"/>
    <dgm:cxn modelId="{9953980C-1EDD-4A00-8570-1D2E86A43DC7}" type="presParOf" srcId="{5FB25F96-123A-4181-A7EE-8D0C89CE6945}" destId="{CEE24985-3105-4D72-9C0A-B76C5DEF7415}" srcOrd="2" destOrd="0" presId="urn:microsoft.com/office/officeart/2005/8/layout/orgChart1"/>
    <dgm:cxn modelId="{655F61F9-50F3-486F-84E3-A2323DBE1998}" type="presParOf" srcId="{309B66A7-9B16-4E88-B8CE-4653AC486AB3}" destId="{3B3EDC76-A4EB-40CB-A773-1C755F132AE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E21F91-97B0-4603-A326-0DA15A74187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65563802-BEBD-4EAA-AEB9-A7B7C5BF7E9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Цветки</a:t>
          </a:r>
        </a:p>
      </dgm:t>
    </dgm:pt>
    <dgm:pt modelId="{85264B39-3BF5-4F67-B9D0-ACF2EF36BE8A}" type="parTrans" cxnId="{3B59A27A-CA2F-45E5-857F-C280386BAB58}">
      <dgm:prSet/>
      <dgm:spPr/>
    </dgm:pt>
    <dgm:pt modelId="{FF20DB76-44A3-4C53-90FB-AFF89F357EE5}" type="sibTrans" cxnId="{3B59A27A-CA2F-45E5-857F-C280386BAB58}">
      <dgm:prSet/>
      <dgm:spPr/>
    </dgm:pt>
    <dgm:pt modelId="{BEDADC1A-B85A-410B-AB0E-5C88351717A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Однодомные</a:t>
          </a:r>
        </a:p>
      </dgm:t>
    </dgm:pt>
    <dgm:pt modelId="{200B0717-F843-4A54-9816-CE3E50D10AF0}" type="parTrans" cxnId="{57914522-7B3F-4E83-93FB-8E45B33C5B7B}">
      <dgm:prSet/>
      <dgm:spPr/>
    </dgm:pt>
    <dgm:pt modelId="{9CF8A310-9D95-404E-8010-9CFBEFBE253D}" type="sibTrans" cxnId="{57914522-7B3F-4E83-93FB-8E45B33C5B7B}">
      <dgm:prSet/>
      <dgm:spPr/>
    </dgm:pt>
    <dgm:pt modelId="{4E1E411D-99FC-4675-B684-24C1E9B3DFB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Двудомные</a:t>
          </a:r>
        </a:p>
      </dgm:t>
    </dgm:pt>
    <dgm:pt modelId="{F9FBCBAF-5CA6-4909-AE28-84999B936320}" type="parTrans" cxnId="{9A4FEC8C-DF8D-4CDC-8AC1-6D4B377DF540}">
      <dgm:prSet/>
      <dgm:spPr/>
    </dgm:pt>
    <dgm:pt modelId="{3FB5DA69-2AB9-485E-ABAB-2441D2AA2A49}" type="sibTrans" cxnId="{9A4FEC8C-DF8D-4CDC-8AC1-6D4B377DF540}">
      <dgm:prSet/>
      <dgm:spPr/>
    </dgm:pt>
    <dgm:pt modelId="{1AD81C09-F039-4E49-8E9B-A1D366E06EBC}" type="pres">
      <dgm:prSet presAssocID="{57E21F91-97B0-4603-A326-0DA15A74187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D414140-2B39-4A75-9245-A9A42374C6CD}" type="pres">
      <dgm:prSet presAssocID="{65563802-BEBD-4EAA-AEB9-A7B7C5BF7E93}" presName="hierRoot1" presStyleCnt="0">
        <dgm:presLayoutVars>
          <dgm:hierBranch/>
        </dgm:presLayoutVars>
      </dgm:prSet>
      <dgm:spPr/>
    </dgm:pt>
    <dgm:pt modelId="{9AC4E25B-A7B0-49C7-AFFB-24B93604E510}" type="pres">
      <dgm:prSet presAssocID="{65563802-BEBD-4EAA-AEB9-A7B7C5BF7E93}" presName="rootComposite1" presStyleCnt="0"/>
      <dgm:spPr/>
    </dgm:pt>
    <dgm:pt modelId="{0A8F9A01-6A9B-4B59-AFF6-7C8B5195800D}" type="pres">
      <dgm:prSet presAssocID="{65563802-BEBD-4EAA-AEB9-A7B7C5BF7E9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2ED928-D400-4373-AA8D-448A1EBBCA5C}" type="pres">
      <dgm:prSet presAssocID="{65563802-BEBD-4EAA-AEB9-A7B7C5BF7E9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252A2B6-9360-49A5-996C-FED64195FCAB}" type="pres">
      <dgm:prSet presAssocID="{65563802-BEBD-4EAA-AEB9-A7B7C5BF7E93}" presName="hierChild2" presStyleCnt="0"/>
      <dgm:spPr/>
    </dgm:pt>
    <dgm:pt modelId="{B4BD1FED-7488-4E60-A5BF-80885AEB2E5F}" type="pres">
      <dgm:prSet presAssocID="{200B0717-F843-4A54-9816-CE3E50D10AF0}" presName="Name35" presStyleLbl="parChTrans1D2" presStyleIdx="0" presStyleCnt="2"/>
      <dgm:spPr/>
    </dgm:pt>
    <dgm:pt modelId="{170AB985-E7F6-42C6-9394-4368819F1AB4}" type="pres">
      <dgm:prSet presAssocID="{BEDADC1A-B85A-410B-AB0E-5C88351717A6}" presName="hierRoot2" presStyleCnt="0">
        <dgm:presLayoutVars>
          <dgm:hierBranch/>
        </dgm:presLayoutVars>
      </dgm:prSet>
      <dgm:spPr/>
    </dgm:pt>
    <dgm:pt modelId="{CA172F4C-3E61-40A0-A2F9-B0F8F93B3D09}" type="pres">
      <dgm:prSet presAssocID="{BEDADC1A-B85A-410B-AB0E-5C88351717A6}" presName="rootComposite" presStyleCnt="0"/>
      <dgm:spPr/>
    </dgm:pt>
    <dgm:pt modelId="{1FCF20D1-88F7-447C-886A-2ED299E3FFC4}" type="pres">
      <dgm:prSet presAssocID="{BEDADC1A-B85A-410B-AB0E-5C88351717A6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45ACD1-CAEA-4888-B530-4645E3087E7D}" type="pres">
      <dgm:prSet presAssocID="{BEDADC1A-B85A-410B-AB0E-5C88351717A6}" presName="rootConnector" presStyleLbl="node2" presStyleIdx="0" presStyleCnt="2"/>
      <dgm:spPr/>
      <dgm:t>
        <a:bodyPr/>
        <a:lstStyle/>
        <a:p>
          <a:endParaRPr lang="ru-RU"/>
        </a:p>
      </dgm:t>
    </dgm:pt>
    <dgm:pt modelId="{A09CA523-EE26-47DA-80ED-5B786E3EF73E}" type="pres">
      <dgm:prSet presAssocID="{BEDADC1A-B85A-410B-AB0E-5C88351717A6}" presName="hierChild4" presStyleCnt="0"/>
      <dgm:spPr/>
    </dgm:pt>
    <dgm:pt modelId="{8F4F839F-F0B7-4C22-AA71-1BADD36B2635}" type="pres">
      <dgm:prSet presAssocID="{BEDADC1A-B85A-410B-AB0E-5C88351717A6}" presName="hierChild5" presStyleCnt="0"/>
      <dgm:spPr/>
    </dgm:pt>
    <dgm:pt modelId="{F51393CF-41BB-46B7-BEE2-2DB4CCFDF1BF}" type="pres">
      <dgm:prSet presAssocID="{F9FBCBAF-5CA6-4909-AE28-84999B936320}" presName="Name35" presStyleLbl="parChTrans1D2" presStyleIdx="1" presStyleCnt="2"/>
      <dgm:spPr/>
    </dgm:pt>
    <dgm:pt modelId="{79AA1EE1-E8C7-405C-A397-12B7E605F1EE}" type="pres">
      <dgm:prSet presAssocID="{4E1E411D-99FC-4675-B684-24C1E9B3DFB4}" presName="hierRoot2" presStyleCnt="0">
        <dgm:presLayoutVars>
          <dgm:hierBranch/>
        </dgm:presLayoutVars>
      </dgm:prSet>
      <dgm:spPr/>
    </dgm:pt>
    <dgm:pt modelId="{1DDA552C-C86A-439D-9BFC-6695B7636885}" type="pres">
      <dgm:prSet presAssocID="{4E1E411D-99FC-4675-B684-24C1E9B3DFB4}" presName="rootComposite" presStyleCnt="0"/>
      <dgm:spPr/>
    </dgm:pt>
    <dgm:pt modelId="{07427ADC-CE0C-40CD-9A7A-2D3DB9A8A5DE}" type="pres">
      <dgm:prSet presAssocID="{4E1E411D-99FC-4675-B684-24C1E9B3DFB4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7A8C87-F438-4256-ABA8-88D90EF4E421}" type="pres">
      <dgm:prSet presAssocID="{4E1E411D-99FC-4675-B684-24C1E9B3DFB4}" presName="rootConnector" presStyleLbl="node2" presStyleIdx="1" presStyleCnt="2"/>
      <dgm:spPr/>
      <dgm:t>
        <a:bodyPr/>
        <a:lstStyle/>
        <a:p>
          <a:endParaRPr lang="ru-RU"/>
        </a:p>
      </dgm:t>
    </dgm:pt>
    <dgm:pt modelId="{373CA555-F651-4021-A36F-86B6E4FA0A91}" type="pres">
      <dgm:prSet presAssocID="{4E1E411D-99FC-4675-B684-24C1E9B3DFB4}" presName="hierChild4" presStyleCnt="0"/>
      <dgm:spPr/>
    </dgm:pt>
    <dgm:pt modelId="{3526FD0F-C54E-46F6-A108-ACB77FE74348}" type="pres">
      <dgm:prSet presAssocID="{4E1E411D-99FC-4675-B684-24C1E9B3DFB4}" presName="hierChild5" presStyleCnt="0"/>
      <dgm:spPr/>
    </dgm:pt>
    <dgm:pt modelId="{7A93631C-DB06-470F-AE51-619FB2984AD7}" type="pres">
      <dgm:prSet presAssocID="{65563802-BEBD-4EAA-AEB9-A7B7C5BF7E93}" presName="hierChild3" presStyleCnt="0"/>
      <dgm:spPr/>
    </dgm:pt>
  </dgm:ptLst>
  <dgm:cxnLst>
    <dgm:cxn modelId="{CA8C5949-2452-4BC6-AEED-933588E3C29B}" type="presOf" srcId="{200B0717-F843-4A54-9816-CE3E50D10AF0}" destId="{B4BD1FED-7488-4E60-A5BF-80885AEB2E5F}" srcOrd="0" destOrd="0" presId="urn:microsoft.com/office/officeart/2005/8/layout/orgChart1"/>
    <dgm:cxn modelId="{409EC7F0-D078-446D-972D-548DD6BCEEE0}" type="presOf" srcId="{F9FBCBAF-5CA6-4909-AE28-84999B936320}" destId="{F51393CF-41BB-46B7-BEE2-2DB4CCFDF1BF}" srcOrd="0" destOrd="0" presId="urn:microsoft.com/office/officeart/2005/8/layout/orgChart1"/>
    <dgm:cxn modelId="{266F3CF9-6986-4AB3-BE67-CBEDD62DAB67}" type="presOf" srcId="{57E21F91-97B0-4603-A326-0DA15A741879}" destId="{1AD81C09-F039-4E49-8E9B-A1D366E06EBC}" srcOrd="0" destOrd="0" presId="urn:microsoft.com/office/officeart/2005/8/layout/orgChart1"/>
    <dgm:cxn modelId="{CDF9A95E-F45E-498E-8C89-C4E8BCE380D5}" type="presOf" srcId="{BEDADC1A-B85A-410B-AB0E-5C88351717A6}" destId="{AC45ACD1-CAEA-4888-B530-4645E3087E7D}" srcOrd="1" destOrd="0" presId="urn:microsoft.com/office/officeart/2005/8/layout/orgChart1"/>
    <dgm:cxn modelId="{4C75B2D2-20E1-4A54-A01C-A4DB667F2CB4}" type="presOf" srcId="{BEDADC1A-B85A-410B-AB0E-5C88351717A6}" destId="{1FCF20D1-88F7-447C-886A-2ED299E3FFC4}" srcOrd="0" destOrd="0" presId="urn:microsoft.com/office/officeart/2005/8/layout/orgChart1"/>
    <dgm:cxn modelId="{3B59A27A-CA2F-45E5-857F-C280386BAB58}" srcId="{57E21F91-97B0-4603-A326-0DA15A741879}" destId="{65563802-BEBD-4EAA-AEB9-A7B7C5BF7E93}" srcOrd="0" destOrd="0" parTransId="{85264B39-3BF5-4F67-B9D0-ACF2EF36BE8A}" sibTransId="{FF20DB76-44A3-4C53-90FB-AFF89F357EE5}"/>
    <dgm:cxn modelId="{986B3C4F-47FB-4D45-B8E2-6DF796610FBE}" type="presOf" srcId="{65563802-BEBD-4EAA-AEB9-A7B7C5BF7E93}" destId="{0A8F9A01-6A9B-4B59-AFF6-7C8B5195800D}" srcOrd="0" destOrd="0" presId="urn:microsoft.com/office/officeart/2005/8/layout/orgChart1"/>
    <dgm:cxn modelId="{1CBA3C94-A47E-4A99-BCD9-2070F29813B0}" type="presOf" srcId="{4E1E411D-99FC-4675-B684-24C1E9B3DFB4}" destId="{047A8C87-F438-4256-ABA8-88D90EF4E421}" srcOrd="1" destOrd="0" presId="urn:microsoft.com/office/officeart/2005/8/layout/orgChart1"/>
    <dgm:cxn modelId="{7DD4E5AB-649F-4BF1-8CAB-7E08FB6956F2}" type="presOf" srcId="{4E1E411D-99FC-4675-B684-24C1E9B3DFB4}" destId="{07427ADC-CE0C-40CD-9A7A-2D3DB9A8A5DE}" srcOrd="0" destOrd="0" presId="urn:microsoft.com/office/officeart/2005/8/layout/orgChart1"/>
    <dgm:cxn modelId="{57914522-7B3F-4E83-93FB-8E45B33C5B7B}" srcId="{65563802-BEBD-4EAA-AEB9-A7B7C5BF7E93}" destId="{BEDADC1A-B85A-410B-AB0E-5C88351717A6}" srcOrd="0" destOrd="0" parTransId="{200B0717-F843-4A54-9816-CE3E50D10AF0}" sibTransId="{9CF8A310-9D95-404E-8010-9CFBEFBE253D}"/>
    <dgm:cxn modelId="{47795019-8AEA-4440-9EB7-9C93A414F433}" type="presOf" srcId="{65563802-BEBD-4EAA-AEB9-A7B7C5BF7E93}" destId="{752ED928-D400-4373-AA8D-448A1EBBCA5C}" srcOrd="1" destOrd="0" presId="urn:microsoft.com/office/officeart/2005/8/layout/orgChart1"/>
    <dgm:cxn modelId="{9A4FEC8C-DF8D-4CDC-8AC1-6D4B377DF540}" srcId="{65563802-BEBD-4EAA-AEB9-A7B7C5BF7E93}" destId="{4E1E411D-99FC-4675-B684-24C1E9B3DFB4}" srcOrd="1" destOrd="0" parTransId="{F9FBCBAF-5CA6-4909-AE28-84999B936320}" sibTransId="{3FB5DA69-2AB9-485E-ABAB-2441D2AA2A49}"/>
    <dgm:cxn modelId="{72F48CE6-8B9F-4C67-8574-35217689835B}" type="presParOf" srcId="{1AD81C09-F039-4E49-8E9B-A1D366E06EBC}" destId="{0D414140-2B39-4A75-9245-A9A42374C6CD}" srcOrd="0" destOrd="0" presId="urn:microsoft.com/office/officeart/2005/8/layout/orgChart1"/>
    <dgm:cxn modelId="{9F1CDBAF-44F4-491B-87FF-7A30B7143825}" type="presParOf" srcId="{0D414140-2B39-4A75-9245-A9A42374C6CD}" destId="{9AC4E25B-A7B0-49C7-AFFB-24B93604E510}" srcOrd="0" destOrd="0" presId="urn:microsoft.com/office/officeart/2005/8/layout/orgChart1"/>
    <dgm:cxn modelId="{711F5FAC-E3AC-4E96-B69E-2CE51AB31181}" type="presParOf" srcId="{9AC4E25B-A7B0-49C7-AFFB-24B93604E510}" destId="{0A8F9A01-6A9B-4B59-AFF6-7C8B5195800D}" srcOrd="0" destOrd="0" presId="urn:microsoft.com/office/officeart/2005/8/layout/orgChart1"/>
    <dgm:cxn modelId="{5BC84771-33B1-4BA0-8EA5-3C53F5C9897E}" type="presParOf" srcId="{9AC4E25B-A7B0-49C7-AFFB-24B93604E510}" destId="{752ED928-D400-4373-AA8D-448A1EBBCA5C}" srcOrd="1" destOrd="0" presId="urn:microsoft.com/office/officeart/2005/8/layout/orgChart1"/>
    <dgm:cxn modelId="{B140E431-1673-461F-83A6-22F0AE7A64D4}" type="presParOf" srcId="{0D414140-2B39-4A75-9245-A9A42374C6CD}" destId="{3252A2B6-9360-49A5-996C-FED64195FCAB}" srcOrd="1" destOrd="0" presId="urn:microsoft.com/office/officeart/2005/8/layout/orgChart1"/>
    <dgm:cxn modelId="{BD8E9DFA-F058-4B3E-94B4-EDD751924420}" type="presParOf" srcId="{3252A2B6-9360-49A5-996C-FED64195FCAB}" destId="{B4BD1FED-7488-4E60-A5BF-80885AEB2E5F}" srcOrd="0" destOrd="0" presId="urn:microsoft.com/office/officeart/2005/8/layout/orgChart1"/>
    <dgm:cxn modelId="{84E4BA2E-DA05-4C65-BD43-0BB7B6F5EC72}" type="presParOf" srcId="{3252A2B6-9360-49A5-996C-FED64195FCAB}" destId="{170AB985-E7F6-42C6-9394-4368819F1AB4}" srcOrd="1" destOrd="0" presId="urn:microsoft.com/office/officeart/2005/8/layout/orgChart1"/>
    <dgm:cxn modelId="{DFCCB5CA-15B0-410E-8F51-463D9C2B7EE5}" type="presParOf" srcId="{170AB985-E7F6-42C6-9394-4368819F1AB4}" destId="{CA172F4C-3E61-40A0-A2F9-B0F8F93B3D09}" srcOrd="0" destOrd="0" presId="urn:microsoft.com/office/officeart/2005/8/layout/orgChart1"/>
    <dgm:cxn modelId="{6F335C9B-BC88-44BB-BCFE-8B5D16B5ECF4}" type="presParOf" srcId="{CA172F4C-3E61-40A0-A2F9-B0F8F93B3D09}" destId="{1FCF20D1-88F7-447C-886A-2ED299E3FFC4}" srcOrd="0" destOrd="0" presId="urn:microsoft.com/office/officeart/2005/8/layout/orgChart1"/>
    <dgm:cxn modelId="{53B65DDC-9F57-4848-B57C-0AE207FCC998}" type="presParOf" srcId="{CA172F4C-3E61-40A0-A2F9-B0F8F93B3D09}" destId="{AC45ACD1-CAEA-4888-B530-4645E3087E7D}" srcOrd="1" destOrd="0" presId="urn:microsoft.com/office/officeart/2005/8/layout/orgChart1"/>
    <dgm:cxn modelId="{62F16339-A849-4571-861E-F2BCCF463DD3}" type="presParOf" srcId="{170AB985-E7F6-42C6-9394-4368819F1AB4}" destId="{A09CA523-EE26-47DA-80ED-5B786E3EF73E}" srcOrd="1" destOrd="0" presId="urn:microsoft.com/office/officeart/2005/8/layout/orgChart1"/>
    <dgm:cxn modelId="{7450FC39-A52B-489B-986A-F7497BA6D223}" type="presParOf" srcId="{170AB985-E7F6-42C6-9394-4368819F1AB4}" destId="{8F4F839F-F0B7-4C22-AA71-1BADD36B2635}" srcOrd="2" destOrd="0" presId="urn:microsoft.com/office/officeart/2005/8/layout/orgChart1"/>
    <dgm:cxn modelId="{0AB663AF-D4C6-449C-B4B4-28F027CC76FC}" type="presParOf" srcId="{3252A2B6-9360-49A5-996C-FED64195FCAB}" destId="{F51393CF-41BB-46B7-BEE2-2DB4CCFDF1BF}" srcOrd="2" destOrd="0" presId="urn:microsoft.com/office/officeart/2005/8/layout/orgChart1"/>
    <dgm:cxn modelId="{BED4398A-0759-4DE2-BE6A-1F9F7E1A0449}" type="presParOf" srcId="{3252A2B6-9360-49A5-996C-FED64195FCAB}" destId="{79AA1EE1-E8C7-405C-A397-12B7E605F1EE}" srcOrd="3" destOrd="0" presId="urn:microsoft.com/office/officeart/2005/8/layout/orgChart1"/>
    <dgm:cxn modelId="{3F4ED238-0B7A-447F-A18E-ED24C2755E50}" type="presParOf" srcId="{79AA1EE1-E8C7-405C-A397-12B7E605F1EE}" destId="{1DDA552C-C86A-439D-9BFC-6695B7636885}" srcOrd="0" destOrd="0" presId="urn:microsoft.com/office/officeart/2005/8/layout/orgChart1"/>
    <dgm:cxn modelId="{974D926C-B321-43F8-BE72-D345036E413C}" type="presParOf" srcId="{1DDA552C-C86A-439D-9BFC-6695B7636885}" destId="{07427ADC-CE0C-40CD-9A7A-2D3DB9A8A5DE}" srcOrd="0" destOrd="0" presId="urn:microsoft.com/office/officeart/2005/8/layout/orgChart1"/>
    <dgm:cxn modelId="{68CD6E42-5CEF-4811-ADE2-7F6F9CF0C38C}" type="presParOf" srcId="{1DDA552C-C86A-439D-9BFC-6695B7636885}" destId="{047A8C87-F438-4256-ABA8-88D90EF4E421}" srcOrd="1" destOrd="0" presId="urn:microsoft.com/office/officeart/2005/8/layout/orgChart1"/>
    <dgm:cxn modelId="{0C479AD8-A106-4FBB-A819-14C2E2B6C7D4}" type="presParOf" srcId="{79AA1EE1-E8C7-405C-A397-12B7E605F1EE}" destId="{373CA555-F651-4021-A36F-86B6E4FA0A91}" srcOrd="1" destOrd="0" presId="urn:microsoft.com/office/officeart/2005/8/layout/orgChart1"/>
    <dgm:cxn modelId="{160A7915-2A8F-4EF9-BA24-8391ABC3A0D7}" type="presParOf" srcId="{79AA1EE1-E8C7-405C-A397-12B7E605F1EE}" destId="{3526FD0F-C54E-46F6-A108-ACB77FE74348}" srcOrd="2" destOrd="0" presId="urn:microsoft.com/office/officeart/2005/8/layout/orgChart1"/>
    <dgm:cxn modelId="{E92DF34A-2511-4E95-8A72-0DB9E7B4F946}" type="presParOf" srcId="{0D414140-2B39-4A75-9245-A9A42374C6CD}" destId="{7A93631C-DB06-470F-AE51-619FB2984AD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3BF24-16C0-47B2-A4CB-9590F3AC1DCE}">
      <dsp:nvSpPr>
        <dsp:cNvPr id="0" name=""/>
        <dsp:cNvSpPr/>
      </dsp:nvSpPr>
      <dsp:spPr>
        <a:xfrm>
          <a:off x="4567507" y="765920"/>
          <a:ext cx="926051" cy="3214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19"/>
              </a:lnTo>
              <a:lnTo>
                <a:pt x="926051" y="160719"/>
              </a:lnTo>
              <a:lnTo>
                <a:pt x="926051" y="3214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E88D9-09D9-414F-AB56-F79E331A6E46}">
      <dsp:nvSpPr>
        <dsp:cNvPr id="0" name=""/>
        <dsp:cNvSpPr/>
      </dsp:nvSpPr>
      <dsp:spPr>
        <a:xfrm>
          <a:off x="3641455" y="1852690"/>
          <a:ext cx="926051" cy="3214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19"/>
              </a:lnTo>
              <a:lnTo>
                <a:pt x="926051" y="160719"/>
              </a:lnTo>
              <a:lnTo>
                <a:pt x="926051" y="3214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BA23A1-C539-4B0E-8644-47D2399FDBAD}">
      <dsp:nvSpPr>
        <dsp:cNvPr id="0" name=""/>
        <dsp:cNvSpPr/>
      </dsp:nvSpPr>
      <dsp:spPr>
        <a:xfrm>
          <a:off x="2715404" y="1852690"/>
          <a:ext cx="926051" cy="321439"/>
        </a:xfrm>
        <a:custGeom>
          <a:avLst/>
          <a:gdLst/>
          <a:ahLst/>
          <a:cxnLst/>
          <a:rect l="0" t="0" r="0" b="0"/>
          <a:pathLst>
            <a:path>
              <a:moveTo>
                <a:pt x="926051" y="0"/>
              </a:moveTo>
              <a:lnTo>
                <a:pt x="926051" y="160719"/>
              </a:lnTo>
              <a:lnTo>
                <a:pt x="0" y="160719"/>
              </a:lnTo>
              <a:lnTo>
                <a:pt x="0" y="3214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5B65DF-6871-403E-8065-0FED60886F14}">
      <dsp:nvSpPr>
        <dsp:cNvPr id="0" name=""/>
        <dsp:cNvSpPr/>
      </dsp:nvSpPr>
      <dsp:spPr>
        <a:xfrm>
          <a:off x="3641455" y="765920"/>
          <a:ext cx="926051" cy="321439"/>
        </a:xfrm>
        <a:custGeom>
          <a:avLst/>
          <a:gdLst/>
          <a:ahLst/>
          <a:cxnLst/>
          <a:rect l="0" t="0" r="0" b="0"/>
          <a:pathLst>
            <a:path>
              <a:moveTo>
                <a:pt x="926051" y="0"/>
              </a:moveTo>
              <a:lnTo>
                <a:pt x="926051" y="160719"/>
              </a:lnTo>
              <a:lnTo>
                <a:pt x="0" y="160719"/>
              </a:lnTo>
              <a:lnTo>
                <a:pt x="0" y="3214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CB7CAB-CCEE-409E-9F1C-09CDC9D2C7DB}">
      <dsp:nvSpPr>
        <dsp:cNvPr id="0" name=""/>
        <dsp:cNvSpPr/>
      </dsp:nvSpPr>
      <dsp:spPr>
        <a:xfrm>
          <a:off x="3802175" y="588"/>
          <a:ext cx="1530662" cy="765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Цветки</a:t>
          </a:r>
        </a:p>
      </dsp:txBody>
      <dsp:txXfrm>
        <a:off x="3802175" y="588"/>
        <a:ext cx="1530662" cy="765331"/>
      </dsp:txXfrm>
    </dsp:sp>
    <dsp:sp modelId="{6158285E-6AD9-4A09-8FDF-9DFC7A139D14}">
      <dsp:nvSpPr>
        <dsp:cNvPr id="0" name=""/>
        <dsp:cNvSpPr/>
      </dsp:nvSpPr>
      <dsp:spPr>
        <a:xfrm>
          <a:off x="2876124" y="1087359"/>
          <a:ext cx="1530662" cy="765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Однополые</a:t>
          </a:r>
        </a:p>
      </dsp:txBody>
      <dsp:txXfrm>
        <a:off x="2876124" y="1087359"/>
        <a:ext cx="1530662" cy="765331"/>
      </dsp:txXfrm>
    </dsp:sp>
    <dsp:sp modelId="{B89DA38E-065B-457E-8C3C-011185905DA3}">
      <dsp:nvSpPr>
        <dsp:cNvPr id="0" name=""/>
        <dsp:cNvSpPr/>
      </dsp:nvSpPr>
      <dsp:spPr>
        <a:xfrm>
          <a:off x="1950073" y="2174129"/>
          <a:ext cx="1530662" cy="765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Пестичные</a:t>
          </a:r>
          <a:br>
            <a:rPr kumimoji="0" lang="ru-RU" altLang="ru-RU" sz="2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</a:br>
          <a:r>
            <a:rPr kumimoji="0" lang="ru-RU" altLang="ru-RU" sz="2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женские </a:t>
          </a:r>
          <a:r>
            <a:rPr kumimoji="0" lang="ru-RU" altLang="ru-RU" sz="2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rPr>
            <a:t>♀</a:t>
          </a:r>
        </a:p>
      </dsp:txBody>
      <dsp:txXfrm>
        <a:off x="1950073" y="2174129"/>
        <a:ext cx="1530662" cy="765331"/>
      </dsp:txXfrm>
    </dsp:sp>
    <dsp:sp modelId="{6B6AC91D-0B9E-4420-9EB4-A7DC2E8FC467}">
      <dsp:nvSpPr>
        <dsp:cNvPr id="0" name=""/>
        <dsp:cNvSpPr/>
      </dsp:nvSpPr>
      <dsp:spPr>
        <a:xfrm>
          <a:off x="3802175" y="2174129"/>
          <a:ext cx="1530662" cy="765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Тычиночные</a:t>
          </a:r>
          <a:br>
            <a:rPr kumimoji="0" lang="ru-RU" altLang="ru-RU" sz="2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</a:br>
          <a:r>
            <a:rPr kumimoji="0" lang="ru-RU" altLang="ru-RU" sz="2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мужские ♂</a:t>
          </a:r>
        </a:p>
      </dsp:txBody>
      <dsp:txXfrm>
        <a:off x="3802175" y="2174129"/>
        <a:ext cx="1530662" cy="765331"/>
      </dsp:txXfrm>
    </dsp:sp>
    <dsp:sp modelId="{DBDC453A-67A1-4820-A333-86CF00BA6DF0}">
      <dsp:nvSpPr>
        <dsp:cNvPr id="0" name=""/>
        <dsp:cNvSpPr/>
      </dsp:nvSpPr>
      <dsp:spPr>
        <a:xfrm>
          <a:off x="4728226" y="1087359"/>
          <a:ext cx="1530662" cy="7653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0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Обоеполые</a:t>
          </a:r>
        </a:p>
      </dsp:txBody>
      <dsp:txXfrm>
        <a:off x="4728226" y="1087359"/>
        <a:ext cx="1530662" cy="765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393CF-41BB-46B7-BEE2-2DB4CCFDF1BF}">
      <dsp:nvSpPr>
        <dsp:cNvPr id="0" name=""/>
        <dsp:cNvSpPr/>
      </dsp:nvSpPr>
      <dsp:spPr>
        <a:xfrm>
          <a:off x="4131469" y="885691"/>
          <a:ext cx="1070969" cy="371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870"/>
              </a:lnTo>
              <a:lnTo>
                <a:pt x="1070969" y="185870"/>
              </a:lnTo>
              <a:lnTo>
                <a:pt x="1070969" y="3717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BD1FED-7488-4E60-A5BF-80885AEB2E5F}">
      <dsp:nvSpPr>
        <dsp:cNvPr id="0" name=""/>
        <dsp:cNvSpPr/>
      </dsp:nvSpPr>
      <dsp:spPr>
        <a:xfrm>
          <a:off x="3060499" y="885691"/>
          <a:ext cx="1070969" cy="371741"/>
        </a:xfrm>
        <a:custGeom>
          <a:avLst/>
          <a:gdLst/>
          <a:ahLst/>
          <a:cxnLst/>
          <a:rect l="0" t="0" r="0" b="0"/>
          <a:pathLst>
            <a:path>
              <a:moveTo>
                <a:pt x="1070969" y="0"/>
              </a:moveTo>
              <a:lnTo>
                <a:pt x="1070969" y="185870"/>
              </a:lnTo>
              <a:lnTo>
                <a:pt x="0" y="185870"/>
              </a:lnTo>
              <a:lnTo>
                <a:pt x="0" y="3717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8F9A01-6A9B-4B59-AFF6-7C8B5195800D}">
      <dsp:nvSpPr>
        <dsp:cNvPr id="0" name=""/>
        <dsp:cNvSpPr/>
      </dsp:nvSpPr>
      <dsp:spPr>
        <a:xfrm>
          <a:off x="3246370" y="593"/>
          <a:ext cx="1770197" cy="8850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2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Цветки</a:t>
          </a:r>
        </a:p>
      </dsp:txBody>
      <dsp:txXfrm>
        <a:off x="3246370" y="593"/>
        <a:ext cx="1770197" cy="885098"/>
      </dsp:txXfrm>
    </dsp:sp>
    <dsp:sp modelId="{1FCF20D1-88F7-447C-886A-2ED299E3FFC4}">
      <dsp:nvSpPr>
        <dsp:cNvPr id="0" name=""/>
        <dsp:cNvSpPr/>
      </dsp:nvSpPr>
      <dsp:spPr>
        <a:xfrm>
          <a:off x="2175400" y="1257433"/>
          <a:ext cx="1770197" cy="8850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2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Однодомные</a:t>
          </a:r>
        </a:p>
      </dsp:txBody>
      <dsp:txXfrm>
        <a:off x="2175400" y="1257433"/>
        <a:ext cx="1770197" cy="885098"/>
      </dsp:txXfrm>
    </dsp:sp>
    <dsp:sp modelId="{07427ADC-CE0C-40CD-9A7A-2D3DB9A8A5DE}">
      <dsp:nvSpPr>
        <dsp:cNvPr id="0" name=""/>
        <dsp:cNvSpPr/>
      </dsp:nvSpPr>
      <dsp:spPr>
        <a:xfrm>
          <a:off x="4317339" y="1257433"/>
          <a:ext cx="1770197" cy="8850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200" b="0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rPr>
            <a:t>Двудомные</a:t>
          </a:r>
        </a:p>
      </dsp:txBody>
      <dsp:txXfrm>
        <a:off x="4317339" y="1257433"/>
        <a:ext cx="1770197" cy="885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image" Target="../media/image16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2FFC3-C633-47B2-A26F-A67367BBAD52}" type="datetimeFigureOut">
              <a:rPr lang="ru-RU" smtClean="0"/>
              <a:t>27.11.2017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642AC-0B61-40BE-A6FC-E063C01A24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48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Обобщение.</a:t>
            </a: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F6B9AE-7364-4A82-B9DE-2A5F6C0E941F}" type="slidenum">
              <a:rPr lang="ru-RU" altLang="ru-RU">
                <a:solidFill>
                  <a:prstClr val="black"/>
                </a:solidFill>
                <a:latin typeface="Arial Black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ru-RU" altLang="ru-RU">
              <a:solidFill>
                <a:prstClr val="black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u="sng" smtClean="0"/>
              <a:t>Учащиеся: </a:t>
            </a:r>
            <a:r>
              <a:rPr lang="ru-RU" altLang="ru-RU" smtClean="0"/>
              <a:t>Рассматриваем схемы на следующем слайде. С помощью текста учебника учащиеся дают определения однодомным и двудомным растениям, зарисовывают схемы в тетради.</a:t>
            </a:r>
          </a:p>
          <a:p>
            <a:pPr eaLnBrk="1" hangingPunct="1"/>
            <a:r>
              <a:rPr lang="ru-RU" altLang="ru-RU" u="sng" smtClean="0"/>
              <a:t>Учитель: </a:t>
            </a:r>
            <a:r>
              <a:rPr lang="ru-RU" altLang="ru-RU" smtClean="0"/>
              <a:t>Подумайте, где могут нам пригодиться знания об однодомных и двудомных растениях? </a:t>
            </a:r>
          </a:p>
          <a:p>
            <a:pPr eaLnBrk="1" hangingPunct="1"/>
            <a:r>
              <a:rPr lang="ru-RU" altLang="ru-RU" u="sng" smtClean="0"/>
              <a:t>Учащиеся: </a:t>
            </a:r>
            <a:r>
              <a:rPr lang="ru-RU" altLang="ru-RU" smtClean="0"/>
              <a:t>При озеленении улиц тополями, выращивании в саду актинидии, облепихи, выращивании тыквенных растений.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498E9E-653A-45FE-9BE0-9D809216C0E0}" type="slidenum">
              <a:rPr lang="ru-RU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u="sng" smtClean="0"/>
              <a:t>Учитель: </a:t>
            </a:r>
            <a:r>
              <a:rPr lang="ru-RU" altLang="ru-RU" smtClean="0"/>
              <a:t>А теперь познакомимся с тем, как правильно составлять формулу цветка.        Зная, условные обозначения, давайте попробуем составить формулы цветков вишни: цветок обоеполый, правильный, лепестков – 5, чашелистиков – 5 сросшихся, тычинок много, пестик – 1; василька: цветок обоеполый, правильный, чашелистиков – 5, лепестков – 5 сросшихся, тычинок – 5, пестик – 1.</a:t>
            </a:r>
          </a:p>
          <a:p>
            <a:pPr eaLnBrk="1" hangingPunct="1"/>
            <a:endParaRPr lang="ru-RU" altLang="ru-RU" smtClean="0"/>
          </a:p>
          <a:p>
            <a:pPr eaLnBrk="1" hangingPunct="1"/>
            <a:r>
              <a:rPr lang="ru-RU" altLang="ru-RU" u="sng" smtClean="0"/>
              <a:t>Учащиеся: </a:t>
            </a:r>
            <a:r>
              <a:rPr lang="ru-RU" altLang="ru-RU" smtClean="0"/>
              <a:t>Используя символы и прочитав материал учебника дети самостоятельно составляют формулу цветка вишни.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71BEB2-AD59-4FFB-BA86-F7BC0A08FEEA}" type="slidenum">
              <a:rPr lang="ru-RU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обобщение</a:t>
            </a:r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8FF8038-11DF-4720-8E4A-94FE47A21218}" type="slidenum">
              <a:rPr lang="ru-RU" altLang="ru-RU">
                <a:solidFill>
                  <a:prstClr val="black"/>
                </a:solidFill>
                <a:latin typeface="Arial Black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ru-RU" altLang="ru-RU">
              <a:solidFill>
                <a:prstClr val="black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r>
              <a:rPr lang="ru-RU" altLang="ru-RU" b="1" smtClean="0"/>
              <a:t> </a:t>
            </a:r>
            <a:r>
              <a:rPr lang="en-US" altLang="ru-RU" b="1" smtClean="0"/>
              <a:t>III. </a:t>
            </a:r>
            <a:r>
              <a:rPr lang="ru-RU" altLang="ru-RU" b="1" smtClean="0"/>
              <a:t>Ход урока</a:t>
            </a:r>
            <a:endParaRPr lang="ru-RU" altLang="ru-RU" u="sng" smtClean="0"/>
          </a:p>
          <a:p>
            <a:pPr marL="228600" indent="-228600" eaLnBrk="1" hangingPunct="1">
              <a:spcBef>
                <a:spcPct val="0"/>
              </a:spcBef>
            </a:pPr>
            <a:r>
              <a:rPr lang="ru-RU" altLang="ru-RU" u="sng" smtClean="0"/>
              <a:t>Учитель: </a:t>
            </a:r>
            <a:r>
              <a:rPr lang="ru-RU" altLang="ru-RU" smtClean="0"/>
              <a:t>Ребята, сегодня на уроке я предлагаю вам провести исследование. Предмет нашего исследования мы сможем узнать, когда отгадаем эту загадку.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ru-RU" altLang="ru-RU" u="sng" smtClean="0"/>
              <a:t>Ученики: </a:t>
            </a:r>
            <a:r>
              <a:rPr lang="ru-RU" altLang="ru-RU" smtClean="0"/>
              <a:t>Это цветок!!!</a:t>
            </a:r>
          </a:p>
          <a:p>
            <a:pPr marL="228600" indent="-228600" eaLnBrk="1" hangingPunct="1">
              <a:spcBef>
                <a:spcPct val="0"/>
              </a:spcBef>
            </a:pPr>
            <a:r>
              <a:rPr lang="ru-RU" altLang="ru-RU" u="sng" smtClean="0"/>
              <a:t>Учитель: </a:t>
            </a:r>
            <a:r>
              <a:rPr lang="ru-RU" altLang="ru-RU" smtClean="0"/>
              <a:t>Как вы уже догадались, сегодня речь пойдет о цветках. </a:t>
            </a:r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E66F616-4078-400D-85A2-1195AA1D1A4F}" type="slidenum">
              <a:rPr lang="ru-RU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u="sng" smtClean="0"/>
              <a:t>Учитель: </a:t>
            </a:r>
            <a:r>
              <a:rPr lang="ru-RU" altLang="ru-RU" smtClean="0"/>
              <a:t>Прежде, чем перейдем к нашей новой теме давайте еще раз вспомним: 1.Что такое орган? </a:t>
            </a:r>
          </a:p>
          <a:p>
            <a:pPr eaLnBrk="1" hangingPunct="1"/>
            <a:r>
              <a:rPr lang="ru-RU" altLang="ru-RU" smtClean="0"/>
              <a:t>2.Какие органы цветкового растения вам известны?</a:t>
            </a:r>
          </a:p>
          <a:p>
            <a:pPr eaLnBrk="1" hangingPunct="1"/>
            <a:r>
              <a:rPr lang="ru-RU" altLang="ru-RU" smtClean="0"/>
              <a:t>3.Назовите вегетативные органы.</a:t>
            </a:r>
          </a:p>
          <a:p>
            <a:pPr eaLnBrk="1" hangingPunct="1"/>
            <a:r>
              <a:rPr lang="ru-RU" altLang="ru-RU" smtClean="0"/>
              <a:t> 4.Что называется побегом? </a:t>
            </a:r>
          </a:p>
          <a:p>
            <a:pPr eaLnBrk="1" hangingPunct="1"/>
            <a:r>
              <a:rPr lang="ru-RU" altLang="ru-RU" smtClean="0"/>
              <a:t>5.Назовите генеративные органы</a:t>
            </a:r>
          </a:p>
          <a:p>
            <a:pPr eaLnBrk="1" hangingPunct="1"/>
            <a:r>
              <a:rPr lang="ru-RU" altLang="ru-RU" u="sng" smtClean="0"/>
              <a:t>Ученики: 1.</a:t>
            </a:r>
            <a:r>
              <a:rPr lang="ru-RU" altLang="ru-RU" smtClean="0"/>
              <a:t> (Часть тела, выполняющая определенную функцию)</a:t>
            </a:r>
          </a:p>
          <a:p>
            <a:pPr eaLnBrk="1" hangingPunct="1"/>
            <a:r>
              <a:rPr lang="ru-RU" altLang="ru-RU" smtClean="0"/>
              <a:t>2. (Вегетативные, генеративные)</a:t>
            </a:r>
          </a:p>
          <a:p>
            <a:pPr eaLnBrk="1" hangingPunct="1"/>
            <a:r>
              <a:rPr lang="ru-RU" altLang="ru-RU" smtClean="0"/>
              <a:t>3. (Корень, побег)</a:t>
            </a:r>
          </a:p>
          <a:p>
            <a:pPr eaLnBrk="1" hangingPunct="1"/>
            <a:r>
              <a:rPr lang="ru-RU" altLang="ru-RU" smtClean="0"/>
              <a:t>4.(Стебель с расположенными на нем листьями и почками)</a:t>
            </a:r>
          </a:p>
          <a:p>
            <a:pPr eaLnBrk="1" hangingPunct="1"/>
            <a:r>
              <a:rPr lang="ru-RU" altLang="ru-RU" smtClean="0"/>
              <a:t>5.(Цветок, плод, семя)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96A56-F346-4DAA-A644-9FA6A68BA0D5}" type="slidenum">
              <a:rPr lang="ru-RU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u="sng" smtClean="0"/>
              <a:t>Учитель: </a:t>
            </a:r>
            <a:r>
              <a:rPr lang="ru-RU" altLang="ru-RU" smtClean="0"/>
              <a:t>Рассмотрите на фотографии цветки , гербарии на столах, цветущие растения и скажите, что у них общего и в чем различие.</a:t>
            </a:r>
          </a:p>
          <a:p>
            <a:pPr eaLnBrk="1" hangingPunct="1"/>
            <a:r>
              <a:rPr lang="ru-RU" altLang="ru-RU" u="sng" smtClean="0"/>
              <a:t>Ученики: </a:t>
            </a:r>
            <a:r>
              <a:rPr lang="ru-RU" altLang="ru-RU" smtClean="0"/>
              <a:t>Опираясь на предыдущие знания, дети отвечают, что у всех цветков есть венчик и чашечка, тычинки и пестик. Цветки различаются формой, окраской, размерами.</a:t>
            </a:r>
          </a:p>
          <a:p>
            <a:pPr eaLnBrk="1" hangingPunct="1"/>
            <a:r>
              <a:rPr lang="ru-RU" altLang="ru-RU" u="sng" smtClean="0"/>
              <a:t>Учитель: </a:t>
            </a:r>
            <a:r>
              <a:rPr lang="ru-RU" altLang="ru-RU" smtClean="0"/>
              <a:t>Давайте более подробно изучим строение цветка. Для этого зарисуйте схему цветка  и, используя рисунки, текст учебника, подпишите части цветка.</a:t>
            </a:r>
          </a:p>
          <a:p>
            <a:pPr eaLnBrk="1" hangingPunct="1"/>
            <a:r>
              <a:rPr lang="ru-RU" altLang="ru-RU" smtClean="0"/>
              <a:t> </a:t>
            </a:r>
            <a:r>
              <a:rPr lang="ru-RU" altLang="ru-RU" u="sng" smtClean="0"/>
              <a:t>Ученики: </a:t>
            </a:r>
            <a:r>
              <a:rPr lang="ru-RU" altLang="ru-RU" smtClean="0"/>
              <a:t>учащиеся выполняют работу в рабочих тетрадях.</a:t>
            </a:r>
          </a:p>
          <a:p>
            <a:pPr eaLnBrk="1" hangingPunct="1"/>
            <a:r>
              <a:rPr lang="ru-RU" altLang="ru-RU" u="sng" smtClean="0"/>
              <a:t>Учитель: </a:t>
            </a:r>
            <a:r>
              <a:rPr lang="ru-RU" altLang="ru-RU" smtClean="0"/>
              <a:t> После того, как дети выполнили работу, проверяем правильность выполнения задания. Обращаем внимание на то, что цветок – это укороченный видоизмененный побег.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85997A-E75D-4194-9F1A-DB42792DF142}" type="slidenum">
              <a:rPr lang="ru-RU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u="sng" smtClean="0"/>
              <a:t>Учитель: </a:t>
            </a:r>
            <a:r>
              <a:rPr lang="ru-RU" altLang="ru-RU" smtClean="0"/>
              <a:t>Посмотрите на слайд  и скажите, чем отличаются околоцветники изображенных цветков? Причитав текст «Околоцветник двойной и простой» дайте понятие простого и двойного околоцветника. Запишите определения в своих тетрадях.</a:t>
            </a:r>
          </a:p>
          <a:p>
            <a:pPr eaLnBrk="1" hangingPunct="1"/>
            <a:r>
              <a:rPr lang="ru-RU" altLang="ru-RU" smtClean="0"/>
              <a:t> </a:t>
            </a:r>
            <a:r>
              <a:rPr lang="ru-RU" altLang="ru-RU" u="sng" smtClean="0"/>
              <a:t>Учащиеся: </a:t>
            </a:r>
            <a:r>
              <a:rPr lang="ru-RU" altLang="ru-RU" smtClean="0"/>
              <a:t>Работают с книгой, записывают определения.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4AD12-3951-422E-8AFF-B6A167F36E34}" type="slidenum">
              <a:rPr lang="ru-RU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u="sng" smtClean="0"/>
              <a:t>Учитель: </a:t>
            </a:r>
            <a:r>
              <a:rPr lang="ru-RU" altLang="ru-RU" smtClean="0"/>
              <a:t>Рассматриваем следующий слайд . (Дается понятие правильного и неправильного цветка с оформлением схемы в тетради.)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5A6A61-5373-4884-8AAC-EB19C8596773}" type="slidenum">
              <a:rPr lang="ru-RU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u="sng" smtClean="0"/>
              <a:t>Учитель: </a:t>
            </a:r>
            <a:r>
              <a:rPr lang="ru-RU" altLang="ru-RU" smtClean="0"/>
              <a:t>Какое строение имеют пестик и тычинка?  </a:t>
            </a:r>
          </a:p>
          <a:p>
            <a:pPr eaLnBrk="1" hangingPunct="1"/>
            <a:r>
              <a:rPr lang="ru-RU" altLang="ru-RU" u="sng" smtClean="0"/>
              <a:t>Учащиеся: </a:t>
            </a:r>
            <a:r>
              <a:rPr lang="ru-RU" altLang="ru-RU" i="1" smtClean="0"/>
              <a:t>Тычинка состоит из тычиночной нити и пыльника с пыльцой. Пестик состоит из рыльца, столбика и завязи. В завязи находятся семязачатки.</a:t>
            </a:r>
          </a:p>
          <a:p>
            <a:pPr eaLnBrk="1" hangingPunct="1"/>
            <a:r>
              <a:rPr lang="ru-RU" altLang="ru-RU" u="sng" smtClean="0"/>
              <a:t>Учитель: </a:t>
            </a:r>
            <a:r>
              <a:rPr lang="ru-RU" altLang="ru-RU" smtClean="0"/>
              <a:t>Почему их называют главными частями цветка? </a:t>
            </a:r>
          </a:p>
          <a:p>
            <a:pPr eaLnBrk="1" hangingPunct="1"/>
            <a:r>
              <a:rPr lang="ru-RU" altLang="ru-RU" u="sng" smtClean="0"/>
              <a:t>Учащиеся: </a:t>
            </a:r>
            <a:r>
              <a:rPr lang="ru-RU" altLang="ru-RU" i="1" smtClean="0"/>
              <a:t>Тычинка и пестик участвуют в размножении.</a:t>
            </a:r>
          </a:p>
          <a:p>
            <a:pPr eaLnBrk="1" hangingPunct="1"/>
            <a:r>
              <a:rPr lang="ru-RU" altLang="ru-RU" u="sng" smtClean="0"/>
              <a:t>Учитель: </a:t>
            </a:r>
            <a:r>
              <a:rPr lang="ru-RU" altLang="ru-RU" smtClean="0"/>
              <a:t> Какая часть будет являться мужской, а какая – женской? С помощью каких символов их обозначают? </a:t>
            </a:r>
          </a:p>
          <a:p>
            <a:pPr eaLnBrk="1" hangingPunct="1"/>
            <a:r>
              <a:rPr lang="ru-RU" altLang="ru-RU" i="1" smtClean="0"/>
              <a:t>( Вспоминаем, что женские органы обозначают знаком Венеры, а мужские – знаком Марса.)</a:t>
            </a:r>
          </a:p>
          <a:p>
            <a:pPr eaLnBrk="1" hangingPunct="1"/>
            <a:r>
              <a:rPr lang="ru-RU" altLang="ru-RU" u="sng" smtClean="0"/>
              <a:t>Учащиеся: </a:t>
            </a:r>
            <a:r>
              <a:rPr lang="ru-RU" altLang="ru-RU" smtClean="0"/>
              <a:t>Тычинки –это мужские  органы. Пестик – это женский орган.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EA7C4B-3989-4561-93C0-3BC0214D34F9}" type="slidenum">
              <a:rPr lang="ru-RU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u="sng" smtClean="0"/>
              <a:t>Учащиеся: </a:t>
            </a:r>
            <a:r>
              <a:rPr lang="ru-RU" altLang="ru-RU" smtClean="0"/>
              <a:t>Рассматривая схемы на слайде, дети формулируют определения обоеполых и однополых цветков, находят отличия.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1391D2-4DA7-4B9A-8084-D64944B94A55}" type="slidenum">
              <a:rPr lang="ru-RU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19F225F-6973-4BAF-BC57-85F34C9B1739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C0D8EAF-5437-46DF-85DA-9DA629D40F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734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CC65CB5-29FC-40BB-8B12-73C41F4B9539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7E01235-5466-404C-B70A-04CC621C2C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864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580FCF9-0331-44F0-804B-87AADBB254D4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53D1F2C4-6A92-41EF-8370-90837250E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12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4C6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3410F-6EC8-4AAC-99D2-6BD22ABF86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93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94C6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73D9-B8E3-4781-8A7E-8467EE0F0B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17390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8686800" cy="23860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8600" y="4138613"/>
            <a:ext cx="8686800" cy="23860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25311-7430-4AB5-9F02-E9FFA2E4DFB4}" type="slidenum">
              <a:rPr lang="ru-RU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19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EFD6582-E73B-43C4-B586-584F527DCE3B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7E2642B-DC48-49BC-B813-C51C48A2B6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68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5D8A9D2-A125-45B2-8079-C9E24680E156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545AE4C-A63B-457A-BA9D-C859C0D56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52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63B4D7F8-4B8B-482B-8CD0-DF0B380BFBF7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39E3C67-DB1E-48EF-B697-7F9C614011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52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B11AC5F-2E90-4615-9FB0-64475D1C2E65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CBF75EF-97F8-4B70-B3BD-1F157401A8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212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983CE67-80C4-4584-A5A3-7FF2F80B73C8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2BE7F5C-AB33-4A99-8E02-D5EF2D8184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56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7330E6BC-3AAE-45AD-8391-A94168305D30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1A818A3-0102-411D-89C3-FF44A254E1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13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BEFF912D-E412-4BAB-A1F9-BAC93DE3C2BE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5D292AA-96B0-4AA2-9B6D-7B2B1B2A4D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133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CECF220-C52A-4C00-B2A2-3B0FA3DE4EAD}" type="datetimeFigureOut">
              <a:rPr lang="ru-RU"/>
              <a:pPr>
                <a:defRPr/>
              </a:pPr>
              <a:t>27.11.2017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749F053-B8E7-48DA-A98A-C556B31D3D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761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1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prstClr val="black">
                    <a:shade val="50000"/>
                  </a:prst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E51CA4-1880-4F53-A9AA-8650622A2779}" type="datetimeFigureOut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27.11.2017</a:t>
            </a:fld>
            <a:endParaRPr lang="ru-RU"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prstClr val="black">
                    <a:shade val="50000"/>
                  </a:prst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prstClr val="black">
                    <a:shade val="50000"/>
                  </a:prst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1B80AE-8E0C-474E-91E2-AFCBE32EB0D8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23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9.gi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hyperlink" Target="../&#1055;&#1088;&#1077;&#1079;&#1077;&#1085;&#1090;&#1072;&#1094;&#1080;&#1080;/6%20&#1082;&#1083;&#1072;&#1089;&#1089;/&#1055;&#1083;&#1086;&#1076;&#1099;.%20&#1057;&#1077;&#1084;&#1077;&#1085;&#1072;/&#1057;&#1077;&#1084;&#1103;/&#1047;&#1085;&#1072;&#1095;&#1077;&#1085;&#1080;&#1077;%20&#1089;&#1077;&#1084;&#1103;&#1085;/&#1047;&#1085;&#1072;&#1095;&#1077;&#1085;&#1080;&#1077;%20&#1089;&#1077;&#1084;&#1103;&#1085;.ppt#-1,6,&#1057;&#1083;&#1072;&#1081;&#1076; 6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w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10" Type="http://schemas.openxmlformats.org/officeDocument/2006/relationships/image" Target="../media/image146.png"/><Relationship Id="rId4" Type="http://schemas.openxmlformats.org/officeDocument/2006/relationships/image" Target="../media/image148.png"/><Relationship Id="rId9" Type="http://schemas.openxmlformats.org/officeDocument/2006/relationships/oleObject" Target="../embeddings/oleObject1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66.png"/><Relationship Id="rId7" Type="http://schemas.openxmlformats.org/officeDocument/2006/relationships/image" Target="../media/image16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65.png"/><Relationship Id="rId5" Type="http://schemas.openxmlformats.org/officeDocument/2006/relationships/image" Target="../media/image168.emf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67.png"/><Relationship Id="rId9" Type="http://schemas.openxmlformats.org/officeDocument/2006/relationships/image" Target="../media/image16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8000" dirty="0" smtClean="0">
                <a:solidFill>
                  <a:schemeClr val="bg1">
                    <a:lumMod val="50000"/>
                  </a:schemeClr>
                </a:solidFill>
              </a:rPr>
              <a:t>Ботаника</a:t>
            </a:r>
            <a:endParaRPr lang="ru-RU" sz="8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4000" dirty="0" smtClean="0"/>
              <a:t>Подготовка к </a:t>
            </a:r>
            <a:r>
              <a:rPr lang="ru-RU" sz="4000" dirty="0" err="1" smtClean="0"/>
              <a:t>ОГЭ</a:t>
            </a:r>
            <a:endParaRPr lang="ru-RU" sz="4000" dirty="0" smtClean="0"/>
          </a:p>
          <a:p>
            <a:r>
              <a:rPr lang="ru-RU" sz="4000" smtClean="0"/>
              <a:t>Часть 2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8469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200" smtClean="0">
                <a:solidFill>
                  <a:srgbClr val="FF0000"/>
                </a:solidFill>
                <a:latin typeface="Arial Black" pitchFamily="34" charset="0"/>
              </a:rPr>
              <a:t>корневище - подземный побег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733800" y="1219200"/>
            <a:ext cx="5257800" cy="4724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altLang="ru-RU" sz="2400" b="1" smtClean="0"/>
              <a:t>Растет в земле</a:t>
            </a:r>
          </a:p>
          <a:p>
            <a:pPr eaLnBrk="1" hangingPunct="1">
              <a:buFontTx/>
              <a:buNone/>
            </a:pPr>
            <a:r>
              <a:rPr lang="ru-RU" altLang="ru-RU" sz="2400" b="1" smtClean="0"/>
              <a:t>                        горизонтально.</a:t>
            </a:r>
          </a:p>
          <a:p>
            <a:pPr eaLnBrk="1" hangingPunct="1">
              <a:buFontTx/>
              <a:buNone/>
            </a:pPr>
            <a:r>
              <a:rPr lang="ru-RU" altLang="ru-RU" sz="2400" b="1" smtClean="0"/>
              <a:t>Хоть корневищу много лет,</a:t>
            </a:r>
          </a:p>
          <a:p>
            <a:pPr eaLnBrk="1" hangingPunct="1">
              <a:buFontTx/>
              <a:buNone/>
            </a:pPr>
            <a:r>
              <a:rPr lang="ru-RU" altLang="ru-RU" sz="2400" b="1" smtClean="0"/>
              <a:t>Запомни- чехлика там нет.</a:t>
            </a:r>
          </a:p>
          <a:p>
            <a:pPr eaLnBrk="1" hangingPunct="1">
              <a:buFontTx/>
              <a:buNone/>
            </a:pPr>
            <a:r>
              <a:rPr lang="ru-RU" altLang="ru-RU" sz="2400" b="1" smtClean="0"/>
              <a:t>В наличии здесь почки,</a:t>
            </a:r>
          </a:p>
          <a:p>
            <a:pPr eaLnBrk="1" hangingPunct="1">
              <a:buFontTx/>
              <a:buNone/>
            </a:pPr>
            <a:r>
              <a:rPr lang="ru-RU" altLang="ru-RU" sz="2400" b="1" smtClean="0"/>
              <a:t>Чешуйки - листочки.</a:t>
            </a:r>
          </a:p>
          <a:p>
            <a:pPr eaLnBrk="1" hangingPunct="1">
              <a:buFontTx/>
              <a:buNone/>
            </a:pPr>
            <a:r>
              <a:rPr lang="ru-RU" altLang="ru-RU" sz="2400" b="1" smtClean="0"/>
              <a:t>Не прожить ему, поверь,</a:t>
            </a:r>
          </a:p>
          <a:p>
            <a:pPr eaLnBrk="1" hangingPunct="1">
              <a:buFontTx/>
              <a:buNone/>
            </a:pPr>
            <a:r>
              <a:rPr lang="ru-RU" altLang="ru-RU" sz="2400" b="1" smtClean="0"/>
              <a:t>Без придаточных корней.</a:t>
            </a:r>
          </a:p>
          <a:p>
            <a:pPr eaLnBrk="1" hangingPunct="1">
              <a:buFontTx/>
              <a:buNone/>
            </a:pPr>
            <a:r>
              <a:rPr lang="ru-RU" altLang="ru-RU" sz="2400" b="1" smtClean="0"/>
              <a:t>Корневище, без сомненья, </a:t>
            </a:r>
          </a:p>
          <a:p>
            <a:pPr eaLnBrk="1" hangingPunct="1">
              <a:buFontTx/>
              <a:buNone/>
            </a:pPr>
            <a:r>
              <a:rPr lang="ru-RU" altLang="ru-RU" sz="2400" b="1" smtClean="0"/>
              <a:t>Служит для                           возобновленья. 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 smtClean="0"/>
          </a:p>
        </p:txBody>
      </p:sp>
      <p:grpSp>
        <p:nvGrpSpPr>
          <p:cNvPr id="18436" name="Группа 20"/>
          <p:cNvGrpSpPr>
            <a:grpSpLocks/>
          </p:cNvGrpSpPr>
          <p:nvPr/>
        </p:nvGrpSpPr>
        <p:grpSpPr bwMode="auto">
          <a:xfrm>
            <a:off x="152400" y="1295400"/>
            <a:ext cx="3451225" cy="5410200"/>
            <a:chOff x="152400" y="1295400"/>
            <a:chExt cx="3451225" cy="5410200"/>
          </a:xfrm>
        </p:grpSpPr>
        <p:pic>
          <p:nvPicPr>
            <p:cNvPr id="18441" name="Picture 6" descr="resBAE4E9B1-2C1F-460C-A6EE-0AF81405360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295400"/>
              <a:ext cx="3222625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2" name="Rectangle 8"/>
            <p:cNvSpPr>
              <a:spLocks noChangeArrowheads="1"/>
            </p:cNvSpPr>
            <p:nvPr/>
          </p:nvSpPr>
          <p:spPr bwMode="auto">
            <a:xfrm>
              <a:off x="1905000" y="5410200"/>
              <a:ext cx="1219200" cy="533400"/>
            </a:xfrm>
            <a:prstGeom prst="rect">
              <a:avLst/>
            </a:prstGeom>
            <a:solidFill>
              <a:srgbClr val="FFFFFF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 b="1" smtClean="0">
                  <a:solidFill>
                    <a:srgbClr val="FF0000"/>
                  </a:solidFill>
                  <a:latin typeface="Arial" charset="0"/>
                </a:rPr>
                <a:t>чешуйки</a:t>
              </a:r>
            </a:p>
          </p:txBody>
        </p:sp>
        <p:sp>
          <p:nvSpPr>
            <p:cNvPr id="18443" name="Rectangle 8"/>
            <p:cNvSpPr>
              <a:spLocks noChangeArrowheads="1"/>
            </p:cNvSpPr>
            <p:nvPr/>
          </p:nvSpPr>
          <p:spPr bwMode="auto">
            <a:xfrm>
              <a:off x="152400" y="5943600"/>
              <a:ext cx="1676400" cy="762000"/>
            </a:xfrm>
            <a:prstGeom prst="rect">
              <a:avLst/>
            </a:prstGeom>
            <a:solidFill>
              <a:srgbClr val="FFFFFF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 b="1" smtClean="0">
                  <a:solidFill>
                    <a:srgbClr val="FF0000"/>
                  </a:solidFill>
                  <a:latin typeface="Arial" charset="0"/>
                </a:rPr>
                <a:t>Придаточные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 b="1" smtClean="0">
                  <a:solidFill>
                    <a:srgbClr val="FF0000"/>
                  </a:solidFill>
                  <a:latin typeface="Arial" charset="0"/>
                </a:rPr>
                <a:t>корни</a:t>
              </a:r>
            </a:p>
          </p:txBody>
        </p:sp>
        <p:sp>
          <p:nvSpPr>
            <p:cNvPr id="18444" name="Rectangle 8"/>
            <p:cNvSpPr>
              <a:spLocks noChangeArrowheads="1"/>
            </p:cNvSpPr>
            <p:nvPr/>
          </p:nvSpPr>
          <p:spPr bwMode="auto">
            <a:xfrm>
              <a:off x="1981200" y="3124200"/>
              <a:ext cx="1219200" cy="533400"/>
            </a:xfrm>
            <a:prstGeom prst="rect">
              <a:avLst/>
            </a:prstGeom>
            <a:solidFill>
              <a:srgbClr val="FFFFFF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 b="1" smtClean="0">
                  <a:solidFill>
                    <a:srgbClr val="FF0000"/>
                  </a:solidFill>
                  <a:latin typeface="Arial" charset="0"/>
                </a:rPr>
                <a:t>почки</a:t>
              </a:r>
            </a:p>
          </p:txBody>
        </p:sp>
        <p:cxnSp>
          <p:nvCxnSpPr>
            <p:cNvPr id="18445" name="Прямая со стрелкой 8"/>
            <p:cNvCxnSpPr>
              <a:cxnSpLocks noChangeShapeType="1"/>
            </p:cNvCxnSpPr>
            <p:nvPr/>
          </p:nvCxnSpPr>
          <p:spPr bwMode="auto">
            <a:xfrm rot="5400000" flipH="1" flipV="1">
              <a:off x="609600" y="5715000"/>
              <a:ext cx="457200" cy="158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6" name="Прямая со стрелкой 10"/>
            <p:cNvCxnSpPr>
              <a:cxnSpLocks noChangeShapeType="1"/>
              <a:stCxn id="18442" idx="0"/>
            </p:cNvCxnSpPr>
            <p:nvPr/>
          </p:nvCxnSpPr>
          <p:spPr bwMode="auto">
            <a:xfrm rot="16200000" flipV="1">
              <a:off x="2057400" y="4953000"/>
              <a:ext cx="381000" cy="53340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7" name="Прямая со стрелкой 12"/>
            <p:cNvCxnSpPr>
              <a:cxnSpLocks noChangeShapeType="1"/>
              <a:stCxn id="18442" idx="0"/>
            </p:cNvCxnSpPr>
            <p:nvPr/>
          </p:nvCxnSpPr>
          <p:spPr bwMode="auto">
            <a:xfrm rot="5400000" flipH="1" flipV="1">
              <a:off x="2400300" y="5067300"/>
              <a:ext cx="457200" cy="22860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8" name="Прямая со стрелкой 14"/>
            <p:cNvCxnSpPr>
              <a:cxnSpLocks noChangeShapeType="1"/>
              <a:stCxn id="18444" idx="0"/>
            </p:cNvCxnSpPr>
            <p:nvPr/>
          </p:nvCxnSpPr>
          <p:spPr bwMode="auto">
            <a:xfrm rot="5400000" flipH="1" flipV="1">
              <a:off x="2209800" y="2667000"/>
              <a:ext cx="838200" cy="7620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49" name="Прямая со стрелкой 16"/>
            <p:cNvCxnSpPr>
              <a:cxnSpLocks noChangeShapeType="1"/>
              <a:stCxn id="18444" idx="2"/>
            </p:cNvCxnSpPr>
            <p:nvPr/>
          </p:nvCxnSpPr>
          <p:spPr bwMode="auto">
            <a:xfrm rot="16200000" flipH="1">
              <a:off x="2362200" y="3886200"/>
              <a:ext cx="609600" cy="15240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450" name="Прямая со стрелкой 19"/>
            <p:cNvCxnSpPr>
              <a:cxnSpLocks noChangeShapeType="1"/>
              <a:stCxn id="18444" idx="2"/>
            </p:cNvCxnSpPr>
            <p:nvPr/>
          </p:nvCxnSpPr>
          <p:spPr bwMode="auto">
            <a:xfrm rot="5400000">
              <a:off x="1790700" y="3467100"/>
              <a:ext cx="609600" cy="990600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981200" y="3124200"/>
            <a:ext cx="1219200" cy="533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1905000" y="5410200"/>
            <a:ext cx="1219200" cy="533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152400" y="5943600"/>
            <a:ext cx="1676400" cy="762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720"/>
                            </p:stCondLst>
                            <p:childTnLst>
                              <p:par>
                                <p:cTn id="11" presetID="5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2720"/>
                            </p:stCondLst>
                            <p:childTnLst>
                              <p:par>
                                <p:cTn id="22" presetID="55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B59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resA4BA0949-0A01-022A-01E6-48BD8734E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4741863"/>
            <a:ext cx="2820987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59" name="Group 11"/>
          <p:cNvGrpSpPr>
            <a:grpSpLocks/>
          </p:cNvGrpSpPr>
          <p:nvPr/>
        </p:nvGrpSpPr>
        <p:grpSpPr bwMode="auto">
          <a:xfrm rot="658370">
            <a:off x="4752257" y="3579668"/>
            <a:ext cx="2514600" cy="3067050"/>
            <a:chOff x="1440" y="192"/>
            <a:chExt cx="1392" cy="1932"/>
          </a:xfrm>
        </p:grpSpPr>
        <p:pic>
          <p:nvPicPr>
            <p:cNvPr id="19470" name="Picture 11" descr="resC79D2ADA-5A38-46A5-AE32-111071BF20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0" b="44"/>
            <a:stretch>
              <a:fillRect/>
            </a:stretch>
          </p:blipFill>
          <p:spPr bwMode="auto">
            <a:xfrm>
              <a:off x="1440" y="192"/>
              <a:ext cx="1392" cy="1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1" name="Rectangle 13"/>
            <p:cNvSpPr>
              <a:spLocks noChangeArrowheads="1"/>
            </p:cNvSpPr>
            <p:nvPr/>
          </p:nvSpPr>
          <p:spPr bwMode="auto">
            <a:xfrm>
              <a:off x="1824" y="1824"/>
              <a:ext cx="768" cy="28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66FF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2000" smtClean="0">
                  <a:solidFill>
                    <a:prstClr val="black"/>
                  </a:solidFill>
                  <a:latin typeface="Arial" charset="0"/>
                </a:rPr>
                <a:t>Пырей </a:t>
              </a:r>
            </a:p>
          </p:txBody>
        </p:sp>
      </p:grpSp>
      <p:pic>
        <p:nvPicPr>
          <p:cNvPr id="19460" name="Picture 8" descr="{E2C3E4E8-F9E6-47F5-ADEC-464F02A942DF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5" t="16960" r="32547" b="11800"/>
          <a:stretch>
            <a:fillRect/>
          </a:stretch>
        </p:blipFill>
        <p:spPr bwMode="auto">
          <a:xfrm rot="1196252">
            <a:off x="6057268" y="1414463"/>
            <a:ext cx="2286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1" name="Group 18"/>
          <p:cNvGrpSpPr>
            <a:grpSpLocks/>
          </p:cNvGrpSpPr>
          <p:nvPr/>
        </p:nvGrpSpPr>
        <p:grpSpPr bwMode="auto">
          <a:xfrm>
            <a:off x="2362200" y="3302000"/>
            <a:ext cx="2295525" cy="3556000"/>
            <a:chOff x="1440" y="192"/>
            <a:chExt cx="1200" cy="1584"/>
          </a:xfrm>
        </p:grpSpPr>
        <p:pic>
          <p:nvPicPr>
            <p:cNvPr id="19468" name="Picture 19" descr="{E2C3E4E8-F9E6-47F5-ADEC-464F02A942DF}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48" t="42403" r="-55" b="1622"/>
            <a:stretch>
              <a:fillRect/>
            </a:stretch>
          </p:blipFill>
          <p:spPr bwMode="auto">
            <a:xfrm>
              <a:off x="1440" y="192"/>
              <a:ext cx="1200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9" name="Rectangle 20"/>
            <p:cNvSpPr>
              <a:spLocks noChangeArrowheads="1"/>
            </p:cNvSpPr>
            <p:nvPr/>
          </p:nvSpPr>
          <p:spPr bwMode="auto">
            <a:xfrm>
              <a:off x="1776" y="1488"/>
              <a:ext cx="768" cy="28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66FF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2000" smtClean="0">
                  <a:solidFill>
                    <a:prstClr val="black"/>
                  </a:solidFill>
                  <a:latin typeface="Arial" charset="0"/>
                </a:rPr>
                <a:t>Сныть </a:t>
              </a:r>
            </a:p>
          </p:txBody>
        </p:sp>
      </p:grpSp>
      <p:sp>
        <p:nvSpPr>
          <p:cNvPr id="1946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FF0000"/>
                </a:solidFill>
                <a:latin typeface="Arial Black" pitchFamily="34" charset="0"/>
              </a:rPr>
              <a:t>растения, имеющие корневище</a:t>
            </a:r>
          </a:p>
        </p:txBody>
      </p:sp>
      <p:pic>
        <p:nvPicPr>
          <p:cNvPr id="19462" name="Picture 8" descr="res13A1F2CC-8C4C-4079-B1CE-4075916CC789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685800"/>
            <a:ext cx="3124200" cy="2343150"/>
          </a:xfrm>
          <a:noFill/>
        </p:spPr>
      </p:pic>
      <p:grpSp>
        <p:nvGrpSpPr>
          <p:cNvPr id="19463" name="Group 15"/>
          <p:cNvGrpSpPr>
            <a:grpSpLocks/>
          </p:cNvGrpSpPr>
          <p:nvPr/>
        </p:nvGrpSpPr>
        <p:grpSpPr bwMode="auto">
          <a:xfrm rot="-1050072">
            <a:off x="718777" y="1744662"/>
            <a:ext cx="2133600" cy="4724401"/>
            <a:chOff x="2016" y="336"/>
            <a:chExt cx="1344" cy="2832"/>
          </a:xfrm>
        </p:grpSpPr>
        <p:pic>
          <p:nvPicPr>
            <p:cNvPr id="19466" name="Picture 16" descr="{E2C3E4E8-F9E6-47F5-ADEC-464F02A942DF}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521" b="-73"/>
            <a:stretch>
              <a:fillRect/>
            </a:stretch>
          </p:blipFill>
          <p:spPr bwMode="auto">
            <a:xfrm>
              <a:off x="2016" y="336"/>
              <a:ext cx="1344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7" name="Rectangle 17"/>
            <p:cNvSpPr>
              <a:spLocks noChangeArrowheads="1"/>
            </p:cNvSpPr>
            <p:nvPr/>
          </p:nvSpPr>
          <p:spPr bwMode="auto">
            <a:xfrm>
              <a:off x="2592" y="2880"/>
              <a:ext cx="768" cy="288"/>
            </a:xfrm>
            <a:prstGeom prst="rect">
              <a:avLst/>
            </a:prstGeom>
            <a:solidFill>
              <a:srgbClr val="FFFFFF"/>
            </a:solidFill>
            <a:ln w="9525" algn="ctr">
              <a:solidFill>
                <a:srgbClr val="66FF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2000" smtClean="0">
                  <a:solidFill>
                    <a:prstClr val="black"/>
                  </a:solidFill>
                  <a:latin typeface="Arial" charset="0"/>
                </a:rPr>
                <a:t>Ирис</a:t>
              </a:r>
            </a:p>
          </p:txBody>
        </p:sp>
      </p:grpSp>
      <p:sp>
        <p:nvSpPr>
          <p:cNvPr id="19465" name="Rectangle 17"/>
          <p:cNvSpPr>
            <a:spLocks noChangeArrowheads="1"/>
          </p:cNvSpPr>
          <p:nvPr/>
        </p:nvSpPr>
        <p:spPr bwMode="auto">
          <a:xfrm>
            <a:off x="4692650" y="2533650"/>
            <a:ext cx="1219200" cy="481013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66FF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smtClean="0">
                <a:solidFill>
                  <a:prstClr val="black"/>
                </a:solidFill>
                <a:latin typeface="Arial" charset="0"/>
              </a:rPr>
              <a:t>Ландыш </a:t>
            </a:r>
          </a:p>
        </p:txBody>
      </p:sp>
    </p:spTree>
    <p:extLst>
      <p:ext uri="{BB962C8B-B14F-4D97-AF65-F5344CB8AC3E}">
        <p14:creationId xmlns:p14="http://schemas.microsoft.com/office/powerpoint/2010/main" val="39212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22"/>
          <p:cNvSpPr>
            <a:spLocks noChangeArrowheads="1"/>
          </p:cNvSpPr>
          <p:nvPr/>
        </p:nvSpPr>
        <p:spPr bwMode="auto">
          <a:xfrm>
            <a:off x="5715000" y="5029200"/>
            <a:ext cx="838200" cy="990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1600200"/>
          </a:xfrm>
        </p:spPr>
        <p:txBody>
          <a:bodyPr>
            <a:normAutofit fontScale="90000"/>
          </a:bodyPr>
          <a:lstStyle/>
          <a:p>
            <a:r>
              <a:rPr lang="ru-RU" altLang="ru-RU" sz="2800" b="1" smtClean="0"/>
              <a:t> </a:t>
            </a:r>
            <a:r>
              <a:rPr lang="ru-RU" altLang="ru-RU" sz="2800" u="sng" smtClean="0"/>
              <a:t>Проблемная задача:</a:t>
            </a:r>
            <a:r>
              <a:rPr lang="ru-RU" altLang="ru-RU" sz="2800" b="1" smtClean="0"/>
              <a:t>   Используя знания о строении корневища</a:t>
            </a:r>
            <a:r>
              <a:rPr lang="ru-RU" altLang="ru-RU" sz="2800" b="1" smtClean="0">
                <a:latin typeface="Arial" charset="0"/>
              </a:rPr>
              <a:t>,</a:t>
            </a:r>
            <a:r>
              <a:rPr lang="ru-RU" altLang="ru-RU" sz="2800" b="1" smtClean="0"/>
              <a:t>предложите способ </a:t>
            </a:r>
            <a:br>
              <a:rPr lang="ru-RU" altLang="ru-RU" sz="2800" b="1" smtClean="0"/>
            </a:br>
            <a:r>
              <a:rPr lang="ru-RU" altLang="ru-RU" sz="2800" b="1" smtClean="0"/>
              <a:t>борьбы с корневищными сорняками </a:t>
            </a:r>
            <a:br>
              <a:rPr lang="ru-RU" altLang="ru-RU" sz="2800" b="1" smtClean="0"/>
            </a:br>
            <a:r>
              <a:rPr lang="ru-RU" altLang="ru-RU" sz="2800" b="1" smtClean="0"/>
              <a:t>(пырей, осот) на дачных участках.</a:t>
            </a:r>
            <a:endParaRPr lang="ru-RU" altLang="ru-RU" sz="2800" smtClean="0"/>
          </a:p>
        </p:txBody>
      </p:sp>
      <p:sp>
        <p:nvSpPr>
          <p:cNvPr id="21508" name="Прямоугольник 7"/>
          <p:cNvSpPr>
            <a:spLocks noChangeArrowheads="1"/>
          </p:cNvSpPr>
          <p:nvPr/>
        </p:nvSpPr>
        <p:spPr bwMode="auto">
          <a:xfrm>
            <a:off x="2209800" y="6477000"/>
            <a:ext cx="609600" cy="381000"/>
          </a:xfrm>
          <a:prstGeom prst="rect">
            <a:avLst/>
          </a:prstGeom>
          <a:solidFill>
            <a:schemeClr val="bg1">
              <a:alpha val="74901"/>
            </a:schemeClr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1" name="Picture 5" descr="Корневищ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0" t="8334" r="66885" b="63542"/>
          <a:stretch>
            <a:fillRect/>
          </a:stretch>
        </p:blipFill>
        <p:spPr bwMode="auto">
          <a:xfrm>
            <a:off x="3200400" y="4495800"/>
            <a:ext cx="100012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Корневищ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6" t="20416" r="54643" b="63542"/>
          <a:stretch>
            <a:fillRect/>
          </a:stretch>
        </p:blipFill>
        <p:spPr bwMode="auto">
          <a:xfrm>
            <a:off x="4191000" y="5334000"/>
            <a:ext cx="92868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Корневищ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7" t="7014" r="34451" b="63542"/>
          <a:stretch>
            <a:fillRect/>
          </a:stretch>
        </p:blipFill>
        <p:spPr bwMode="auto">
          <a:xfrm>
            <a:off x="5105400" y="4419600"/>
            <a:ext cx="121443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Корневищ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9" t="8194" r="23756" b="63542"/>
          <a:stretch>
            <a:fillRect/>
          </a:stretch>
        </p:blipFill>
        <p:spPr bwMode="auto">
          <a:xfrm>
            <a:off x="6248400" y="4495800"/>
            <a:ext cx="8572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Корневищ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t="8333" r="25938" b="65625"/>
          <a:stretch>
            <a:fillRect/>
          </a:stretch>
        </p:blipFill>
        <p:spPr bwMode="auto">
          <a:xfrm>
            <a:off x="4953000" y="1981200"/>
            <a:ext cx="3714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Корневищ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t="8333" r="25938" b="65625"/>
          <a:stretch>
            <a:fillRect/>
          </a:stretch>
        </p:blipFill>
        <p:spPr bwMode="auto">
          <a:xfrm>
            <a:off x="533400" y="1905000"/>
            <a:ext cx="3714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Корневищ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t="8333" r="25938" b="65625"/>
          <a:stretch>
            <a:fillRect/>
          </a:stretch>
        </p:blipFill>
        <p:spPr bwMode="auto">
          <a:xfrm>
            <a:off x="5429250" y="4419600"/>
            <a:ext cx="37147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Корневищ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3" t="8333" r="25938" b="65625"/>
          <a:stretch>
            <a:fillRect/>
          </a:stretch>
        </p:blipFill>
        <p:spPr bwMode="auto">
          <a:xfrm>
            <a:off x="762000" y="4495800"/>
            <a:ext cx="37147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Прямоугольник 18"/>
          <p:cNvSpPr>
            <a:spLocks noChangeArrowheads="1"/>
          </p:cNvSpPr>
          <p:nvPr/>
        </p:nvSpPr>
        <p:spPr bwMode="auto">
          <a:xfrm>
            <a:off x="1219200" y="1828800"/>
            <a:ext cx="838200" cy="990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21518" name="Прямоугольник 19"/>
          <p:cNvSpPr>
            <a:spLocks noChangeArrowheads="1"/>
          </p:cNvSpPr>
          <p:nvPr/>
        </p:nvSpPr>
        <p:spPr bwMode="auto">
          <a:xfrm>
            <a:off x="5638800" y="1828800"/>
            <a:ext cx="838200" cy="990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21519" name="Прямоугольник 20"/>
          <p:cNvSpPr>
            <a:spLocks noChangeArrowheads="1"/>
          </p:cNvSpPr>
          <p:nvPr/>
        </p:nvSpPr>
        <p:spPr bwMode="auto">
          <a:xfrm>
            <a:off x="1524000" y="4419600"/>
            <a:ext cx="838200" cy="990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87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33333E-6 L 0.23368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4" y="-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4218E-6 L -0.25833 -0.39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-199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4"/>
          <p:cNvSpPr>
            <a:spLocks noGrp="1" noChangeArrowheads="1"/>
          </p:cNvSpPr>
          <p:nvPr>
            <p:ph idx="1"/>
          </p:nvPr>
        </p:nvSpPr>
        <p:spPr>
          <a:xfrm>
            <a:off x="0" y="228600"/>
            <a:ext cx="8991600" cy="5745163"/>
          </a:xfrm>
          <a:prstGeom prst="verticalScroll">
            <a:avLst>
              <a:gd name="adj" fmla="val 10120"/>
            </a:avLst>
          </a:prstGeom>
          <a:solidFill>
            <a:srgbClr val="FFCC99">
              <a:alpha val="74901"/>
            </a:srgbClr>
          </a:solidFill>
          <a:ln cap="flat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3600" smtClean="0">
                <a:solidFill>
                  <a:srgbClr val="FF0000"/>
                </a:solidFill>
                <a:latin typeface="Arial" charset="0"/>
              </a:rPr>
              <a:t>Вывод:</a:t>
            </a:r>
          </a:p>
          <a:p>
            <a:pPr>
              <a:lnSpc>
                <a:spcPct val="90000"/>
              </a:lnSpc>
            </a:pPr>
            <a:r>
              <a:rPr lang="ru-RU" altLang="ru-RU" sz="2800" b="1" i="1" smtClean="0">
                <a:latin typeface="Arial" charset="0"/>
              </a:rPr>
              <a:t>К</a:t>
            </a:r>
            <a:r>
              <a:rPr lang="ru-RU" altLang="ru-RU" sz="2800" b="1" i="1" smtClean="0">
                <a:latin typeface="Goudy Stout" pitchFamily="18" charset="0"/>
              </a:rPr>
              <a:t>лубень картофеля</a:t>
            </a:r>
            <a:r>
              <a:rPr lang="ru-RU" altLang="ru-RU" sz="2400" b="1" i="1" smtClean="0">
                <a:latin typeface="Goudy Stout" pitchFamily="18" charset="0"/>
              </a:rPr>
              <a:t>, </a:t>
            </a:r>
            <a:r>
              <a:rPr lang="ru-RU" altLang="ru-RU" sz="2800" b="1" i="1" smtClean="0">
                <a:latin typeface="Goudy Stout" pitchFamily="18" charset="0"/>
              </a:rPr>
              <a:t>луковица, корневище являются видоизмененными подземными побегами. Так же, как и побег они имеют видоизмененный стебель, листья и почки.</a:t>
            </a:r>
          </a:p>
          <a:p>
            <a:pPr>
              <a:lnSpc>
                <a:spcPct val="90000"/>
              </a:lnSpc>
            </a:pPr>
            <a:r>
              <a:rPr lang="ru-RU" altLang="ru-RU" sz="2800" b="1" i="1" smtClean="0">
                <a:latin typeface="Arial" charset="0"/>
              </a:rPr>
              <a:t>В</a:t>
            </a:r>
            <a:r>
              <a:rPr lang="ru-RU" altLang="ru-RU" sz="2800" b="1" i="1" smtClean="0">
                <a:latin typeface="Goudy Stout" pitchFamily="18" charset="0"/>
              </a:rPr>
              <a:t>идоизмененные подземные побеги выполняют функции: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altLang="ru-RU" sz="2800" b="1" i="1" smtClean="0">
                <a:latin typeface="Goudy Stout" pitchFamily="18" charset="0"/>
              </a:rPr>
              <a:t>накопления воды и питательных веществ: крахмала, сахара и др.</a:t>
            </a:r>
            <a:r>
              <a:rPr lang="ru-RU" altLang="ru-RU" sz="2800" b="1" i="1" smtClean="0">
                <a:latin typeface="Arial" charset="0"/>
              </a:rPr>
              <a:t>;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altLang="ru-RU" sz="2800" b="1" i="1" smtClean="0">
                <a:latin typeface="Goudy Stout" pitchFamily="18" charset="0"/>
              </a:rPr>
              <a:t>вегетативного размножения и расселения.</a:t>
            </a:r>
          </a:p>
          <a:p>
            <a:pPr>
              <a:lnSpc>
                <a:spcPct val="90000"/>
              </a:lnSpc>
            </a:pPr>
            <a:endParaRPr lang="ru-RU" altLang="ru-RU" b="1" smtClean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63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smtClean="0"/>
              <a:t>Видоизмененные надземные побеги</a:t>
            </a: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/>
          <a:lstStyle/>
          <a:p>
            <a:r>
              <a:rPr lang="ru-RU" altLang="ru-RU" sz="2400" b="1" smtClean="0"/>
              <a:t>Колючки</a:t>
            </a:r>
            <a:r>
              <a:rPr lang="ru-RU" altLang="ru-RU" sz="2400" smtClean="0"/>
              <a:t> – защищают растения от поедания животными. Дикая яблоня, груша, боярышник.</a:t>
            </a:r>
          </a:p>
          <a:p>
            <a:r>
              <a:rPr lang="ru-RU" altLang="ru-RU" sz="2400" b="1" smtClean="0"/>
              <a:t>Усики</a:t>
            </a:r>
            <a:r>
              <a:rPr lang="ru-RU" altLang="ru-RU" sz="2400" smtClean="0"/>
              <a:t> – с их помощью растения цепляются за опору. Виноград, огурец, тыква, дыня, земляника.</a:t>
            </a:r>
          </a:p>
          <a:p>
            <a:r>
              <a:rPr lang="ru-RU" altLang="ru-RU" sz="2400" b="1" smtClean="0"/>
              <a:t>Утолщение междоузлий</a:t>
            </a:r>
            <a:r>
              <a:rPr lang="ru-RU" altLang="ru-RU" sz="2400" smtClean="0"/>
              <a:t> – стебель капусты кольраби</a:t>
            </a:r>
          </a:p>
        </p:txBody>
      </p:sp>
      <p:pic>
        <p:nvPicPr>
          <p:cNvPr id="23556" name="Picture 2" descr="https://otvet.imgsmail.ru/download/83857533_e4b7b9c35c51da2c2ad2946b752680a9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71600"/>
            <a:ext cx="34020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https://st.depositphotos.com/1438255/1203/i/950/depositphotos_12032548-Tendrils-mac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3048000"/>
            <a:ext cx="33559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http://floweryvale.ru/images/stories/2015/06/kohlrabi_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900613"/>
            <a:ext cx="17287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09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388424" cy="629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74901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93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229600" cy="1871663"/>
          </a:xfrm>
        </p:spPr>
        <p:txBody>
          <a:bodyPr/>
          <a:lstStyle/>
          <a:p>
            <a:pPr eaLnBrk="1" hangingPunct="1"/>
            <a:r>
              <a:rPr lang="ru-RU" altLang="ru-RU" sz="36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Цветок видоизмененный  укороченный побег, служащий для семенного размножения</a:t>
            </a:r>
          </a:p>
        </p:txBody>
      </p:sp>
      <p:pic>
        <p:nvPicPr>
          <p:cNvPr id="921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2852738"/>
            <a:ext cx="3319462" cy="307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2"/>
            <a:ext cx="338296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81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276475"/>
            <a:ext cx="3609975" cy="792163"/>
          </a:xfr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273368" indent="0"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вегетативные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6063" y="1071563"/>
            <a:ext cx="3500437" cy="928687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Органы растения</a:t>
            </a:r>
          </a:p>
        </p:txBody>
      </p:sp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4932363" y="2349500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08625" y="2286000"/>
            <a:ext cx="2951163" cy="714375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генеративные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1500" y="3643313"/>
            <a:ext cx="1285875" cy="57150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корень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14625" y="3643313"/>
            <a:ext cx="1357313" cy="57150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побег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43500" y="3714750"/>
            <a:ext cx="1000125" cy="428625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цветок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572250" y="3714750"/>
            <a:ext cx="1000125" cy="428625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плод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001000" y="3714750"/>
            <a:ext cx="928688" cy="428625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семя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71563" y="5143500"/>
            <a:ext cx="1357312" cy="57150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стебель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714625" y="5143500"/>
            <a:ext cx="1214438" cy="57150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лист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86250" y="5143500"/>
            <a:ext cx="1214438" cy="571500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почка</a:t>
            </a:r>
          </a:p>
        </p:txBody>
      </p:sp>
      <p:cxnSp>
        <p:nvCxnSpPr>
          <p:cNvPr id="18" name="Прямая со стрелкой 17"/>
          <p:cNvCxnSpPr>
            <a:stCxn id="4" idx="3"/>
            <a:endCxn id="8" idx="0"/>
          </p:cNvCxnSpPr>
          <p:nvPr/>
        </p:nvCxnSpPr>
        <p:spPr>
          <a:xfrm>
            <a:off x="6286500" y="1536700"/>
            <a:ext cx="698500" cy="749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4" idx="1"/>
          </p:cNvCxnSpPr>
          <p:nvPr/>
        </p:nvCxnSpPr>
        <p:spPr>
          <a:xfrm flipH="1">
            <a:off x="2124075" y="1536700"/>
            <a:ext cx="661988" cy="739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5" idx="2"/>
            <a:endCxn id="9" idx="0"/>
          </p:cNvCxnSpPr>
          <p:nvPr/>
        </p:nvCxnSpPr>
        <p:spPr>
          <a:xfrm flipH="1">
            <a:off x="1214438" y="3068638"/>
            <a:ext cx="1047750" cy="574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5" idx="2"/>
            <a:endCxn id="10" idx="0"/>
          </p:cNvCxnSpPr>
          <p:nvPr/>
        </p:nvCxnSpPr>
        <p:spPr>
          <a:xfrm>
            <a:off x="2262188" y="3068638"/>
            <a:ext cx="1131887" cy="5746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8" idx="2"/>
            <a:endCxn id="11" idx="0"/>
          </p:cNvCxnSpPr>
          <p:nvPr/>
        </p:nvCxnSpPr>
        <p:spPr>
          <a:xfrm flipH="1">
            <a:off x="5643563" y="3000375"/>
            <a:ext cx="1341437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8" idx="2"/>
            <a:endCxn id="12" idx="0"/>
          </p:cNvCxnSpPr>
          <p:nvPr/>
        </p:nvCxnSpPr>
        <p:spPr>
          <a:xfrm>
            <a:off x="6985000" y="3000375"/>
            <a:ext cx="87313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8" idx="2"/>
            <a:endCxn id="13" idx="0"/>
          </p:cNvCxnSpPr>
          <p:nvPr/>
        </p:nvCxnSpPr>
        <p:spPr>
          <a:xfrm>
            <a:off x="6985000" y="3000375"/>
            <a:ext cx="1481138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0" idx="2"/>
            <a:endCxn id="14" idx="0"/>
          </p:cNvCxnSpPr>
          <p:nvPr/>
        </p:nvCxnSpPr>
        <p:spPr>
          <a:xfrm flipH="1">
            <a:off x="1751013" y="4214813"/>
            <a:ext cx="1643062" cy="928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10" idx="2"/>
            <a:endCxn id="15" idx="0"/>
          </p:cNvCxnSpPr>
          <p:nvPr/>
        </p:nvCxnSpPr>
        <p:spPr>
          <a:xfrm flipH="1">
            <a:off x="3322638" y="4214813"/>
            <a:ext cx="71437" cy="928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10" idx="2"/>
            <a:endCxn id="16" idx="0"/>
          </p:cNvCxnSpPr>
          <p:nvPr/>
        </p:nvCxnSpPr>
        <p:spPr>
          <a:xfrm>
            <a:off x="3394075" y="4214813"/>
            <a:ext cx="1500188" cy="928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370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8562975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09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2"/>
          <p:cNvSpPr>
            <a:spLocks noGrp="1"/>
          </p:cNvSpPr>
          <p:nvPr>
            <p:ph type="title"/>
          </p:nvPr>
        </p:nvSpPr>
        <p:spPr>
          <a:xfrm>
            <a:off x="1350169" y="22083"/>
            <a:ext cx="7024687" cy="792510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 </a:t>
            </a:r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Виды околоцветника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07219" y="836613"/>
            <a:ext cx="4040187" cy="4318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dirty="0" smtClean="0"/>
              <a:t>Двойной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4675187" y="836613"/>
            <a:ext cx="4041775" cy="4318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dirty="0" smtClean="0"/>
              <a:t>Простой</a:t>
            </a:r>
          </a:p>
        </p:txBody>
      </p:sp>
      <p:pic>
        <p:nvPicPr>
          <p:cNvPr id="8" name="Picture 29" descr="1124_aec1365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844675"/>
            <a:ext cx="3638550" cy="3638550"/>
          </a:xfrm>
          <a:noFill/>
        </p:spPr>
      </p:pic>
      <p:pic>
        <p:nvPicPr>
          <p:cNvPr id="9" name="Picture 13" descr="convallari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989138"/>
            <a:ext cx="3857625" cy="3457575"/>
          </a:xfrm>
          <a:noFill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84213" y="5732463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prstClr val="black"/>
                </a:solidFill>
              </a:rPr>
              <a:t>Венчик          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627313" y="5876925"/>
            <a:ext cx="1439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prstClr val="black"/>
                </a:solidFill>
              </a:rPr>
              <a:t>Чашечка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932363" y="5732463"/>
            <a:ext cx="3455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solidFill>
                  <a:prstClr val="black"/>
                </a:solidFill>
              </a:rPr>
              <a:t>Все листочки одинаковые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1350964" y="1268413"/>
            <a:ext cx="916780" cy="5048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876256" y="1268413"/>
            <a:ext cx="1075532" cy="720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10" idx="0"/>
          </p:cNvCxnSpPr>
          <p:nvPr/>
        </p:nvCxnSpPr>
        <p:spPr>
          <a:xfrm flipV="1">
            <a:off x="1223963" y="2708275"/>
            <a:ext cx="1476375" cy="3024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0" idx="0"/>
          </p:cNvCxnSpPr>
          <p:nvPr/>
        </p:nvCxnSpPr>
        <p:spPr>
          <a:xfrm flipV="1">
            <a:off x="1223963" y="3068638"/>
            <a:ext cx="252412" cy="26638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1" idx="0"/>
          </p:cNvCxnSpPr>
          <p:nvPr/>
        </p:nvCxnSpPr>
        <p:spPr>
          <a:xfrm flipH="1" flipV="1">
            <a:off x="2771775" y="3789363"/>
            <a:ext cx="576263" cy="20875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2" idx="0"/>
          </p:cNvCxnSpPr>
          <p:nvPr/>
        </p:nvCxnSpPr>
        <p:spPr>
          <a:xfrm flipV="1">
            <a:off x="6659563" y="3860800"/>
            <a:ext cx="73025" cy="18716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21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6" descr="{7330FD22-66B5-4186-B7FA-98CB332FA4AC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7" t="4114" r="34734" b="65695"/>
          <a:stretch>
            <a:fillRect/>
          </a:stretch>
        </p:blipFill>
        <p:spPr bwMode="auto">
          <a:xfrm>
            <a:off x="7578278" y="5109614"/>
            <a:ext cx="1454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{8FF2F9E7-797C-4B4C-939C-9D4038FD19B5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10410" r="80052" b="853"/>
          <a:stretch>
            <a:fillRect/>
          </a:stretch>
        </p:blipFill>
        <p:spPr bwMode="auto">
          <a:xfrm>
            <a:off x="381000" y="2485476"/>
            <a:ext cx="787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[BIO6_03-22]_[PF_03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211" y="1412776"/>
            <a:ext cx="25654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{7330FD22-66B5-4186-B7FA-98CB332FA4AC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67226" b="60205"/>
          <a:stretch>
            <a:fillRect/>
          </a:stretch>
        </p:blipFill>
        <p:spPr bwMode="auto">
          <a:xfrm>
            <a:off x="6336918" y="1676400"/>
            <a:ext cx="1892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корневищ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85676"/>
            <a:ext cx="27432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AutoShape 11"/>
          <p:cNvSpPr>
            <a:spLocks noGrp="1" noChangeArrowheads="1"/>
          </p:cNvSpPr>
          <p:nvPr>
            <p:ph type="title"/>
          </p:nvPr>
        </p:nvSpPr>
        <p:spPr>
          <a:xfrm>
            <a:off x="381000" y="-72240"/>
            <a:ext cx="8229600" cy="1728192"/>
          </a:xfrm>
          <a:prstGeom prst="horizontalScroll">
            <a:avLst>
              <a:gd name="adj" fmla="val 22778"/>
            </a:avLst>
          </a:prstGeom>
          <a:solidFill>
            <a:srgbClr val="FFFFFF"/>
          </a:solidFill>
          <a:ln w="28575" cap="flat">
            <a:solidFill>
              <a:schemeClr val="tx1"/>
            </a:solidFill>
            <a:round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ru-RU" altLang="ru-RU" sz="2800" b="1" dirty="0" smtClean="0">
                <a:solidFill>
                  <a:schemeClr val="hlink"/>
                </a:solidFill>
              </a:rPr>
              <a:t>Все ли органы, растущие в почве, являются корнями?</a:t>
            </a:r>
          </a:p>
        </p:txBody>
      </p:sp>
      <p:pic>
        <p:nvPicPr>
          <p:cNvPr id="49160" name="Picture 8" descr="{8FF2F9E7-797C-4B4C-939C-9D4038FD19B5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3" t="15018" r="8661" b="7167"/>
          <a:stretch>
            <a:fillRect/>
          </a:stretch>
        </p:blipFill>
        <p:spPr bwMode="auto">
          <a:xfrm>
            <a:off x="1369218" y="1676400"/>
            <a:ext cx="152876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9" descr="{8FF2F9E7-797C-4B4C-939C-9D4038FD19B5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6" t="34129" r="43307" b="7167"/>
          <a:stretch>
            <a:fillRect/>
          </a:stretch>
        </p:blipFill>
        <p:spPr bwMode="auto">
          <a:xfrm>
            <a:off x="3059832" y="4365104"/>
            <a:ext cx="138906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76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9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9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16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60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Виды цветков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неправильный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правильный</a:t>
            </a:r>
          </a:p>
        </p:txBody>
      </p:sp>
      <p:pic>
        <p:nvPicPr>
          <p:cNvPr id="7" name="Picture 10" descr="498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1" y="2653506"/>
            <a:ext cx="3819525" cy="3181350"/>
          </a:xfrm>
          <a:noFill/>
        </p:spPr>
      </p:pic>
      <p:pic>
        <p:nvPicPr>
          <p:cNvPr id="8" name="Picture 4" descr="0_82f0_33ce45d9_XL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75" y="2548731"/>
            <a:ext cx="3495675" cy="3390900"/>
          </a:xfr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2916238" y="2984500"/>
            <a:ext cx="20637" cy="2813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5076825" y="2997200"/>
            <a:ext cx="2447925" cy="27352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076825" y="2997200"/>
            <a:ext cx="2735263" cy="273526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4932363" y="4256088"/>
            <a:ext cx="2879725" cy="46831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51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8280400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82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431800" y="1568450"/>
          <a:ext cx="8208963" cy="294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14" descr="Пестичные цветок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652963"/>
            <a:ext cx="1979613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 descr="Тычиночный цветок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652963"/>
            <a:ext cx="1979612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Прямоугольник 4"/>
          <p:cNvSpPr>
            <a:spLocks noChangeArrowheads="1"/>
          </p:cNvSpPr>
          <p:nvPr/>
        </p:nvSpPr>
        <p:spPr bwMode="auto">
          <a:xfrm>
            <a:off x="1547813" y="620713"/>
            <a:ext cx="5976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200" smtClean="0">
                <a:solidFill>
                  <a:prstClr val="black"/>
                </a:solidFill>
              </a:rPr>
              <a:t>Однополые и обоеполые</a:t>
            </a:r>
          </a:p>
        </p:txBody>
      </p:sp>
      <p:pic>
        <p:nvPicPr>
          <p:cNvPr id="6" name="Picture 3" descr="Строение цветка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39"/>
          <a:stretch>
            <a:fillRect/>
          </a:stretch>
        </p:blipFill>
        <p:spPr bwMode="auto">
          <a:xfrm>
            <a:off x="7092950" y="4076700"/>
            <a:ext cx="18716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3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CB7CAB-CCEE-409E-9F1C-09CDC9D2C7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FFCB7CAB-CCEE-409E-9F1C-09CDC9D2C7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5B65DF-6871-403E-8065-0FED60886F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145B65DF-6871-403E-8065-0FED60886F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58285E-6AD9-4A09-8FDF-9DFC7A139D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6158285E-6AD9-4A09-8FDF-9DFC7A139D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BA23A1-C539-4B0E-8644-47D2399FDB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51BA23A1-C539-4B0E-8644-47D2399FDB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9DA38E-065B-457E-8C3C-011185905D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B89DA38E-065B-457E-8C3C-011185905D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9E88D9-09D9-414F-AB56-F79E331A6E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DD9E88D9-09D9-414F-AB56-F79E331A6E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6AC91D-0B9E-4420-9EB4-A7DC2E8FC4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6B6AC91D-0B9E-4420-9EB4-A7DC2E8FC4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53BF24-16C0-47B2-A4CB-9590F3AC1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EB53BF24-16C0-47B2-A4CB-9590F3AC1D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DC453A-67A1-4820-A333-86CF00BA6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DBDC453A-67A1-4820-A333-86CF00BA6D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Прямоугольник 1"/>
          <p:cNvSpPr>
            <a:spLocks noChangeArrowheads="1"/>
          </p:cNvSpPr>
          <p:nvPr/>
        </p:nvSpPr>
        <p:spPr bwMode="auto">
          <a:xfrm>
            <a:off x="1331913" y="692150"/>
            <a:ext cx="64087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200" smtClean="0">
                <a:solidFill>
                  <a:prstClr val="black"/>
                </a:solidFill>
              </a:rPr>
              <a:t>Однодомные и двудомные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501650" y="1663700"/>
          <a:ext cx="8262938" cy="2143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187450" y="3933825"/>
            <a:ext cx="2663825" cy="2446338"/>
            <a:chOff x="748" y="2478"/>
            <a:chExt cx="1678" cy="1541"/>
          </a:xfrm>
        </p:grpSpPr>
        <p:pic>
          <p:nvPicPr>
            <p:cNvPr id="2068" name="Picture 11" descr="Огурец муж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2478"/>
              <a:ext cx="680" cy="1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12" descr="Огурец жен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2478"/>
              <a:ext cx="680" cy="1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3" descr="дом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" y="2931"/>
              <a:ext cx="1528" cy="1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14" descr="j0309719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6" y="3521"/>
              <a:ext cx="294" cy="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15" descr="j0309720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3521"/>
              <a:ext cx="25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003800" y="3716338"/>
            <a:ext cx="3779838" cy="2665412"/>
            <a:chOff x="3152" y="2341"/>
            <a:chExt cx="2381" cy="1679"/>
          </a:xfrm>
        </p:grpSpPr>
        <p:grpSp>
          <p:nvGrpSpPr>
            <p:cNvPr id="2060" name="Group 16"/>
            <p:cNvGrpSpPr>
              <a:grpSpLocks/>
            </p:cNvGrpSpPr>
            <p:nvPr/>
          </p:nvGrpSpPr>
          <p:grpSpPr bwMode="auto">
            <a:xfrm>
              <a:off x="3152" y="2478"/>
              <a:ext cx="1074" cy="1542"/>
              <a:chOff x="3152" y="2478"/>
              <a:chExt cx="1074" cy="1542"/>
            </a:xfrm>
          </p:grpSpPr>
          <p:pic>
            <p:nvPicPr>
              <p:cNvPr id="2065" name="Picture 17" descr="дом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2" y="2932"/>
                <a:ext cx="1074" cy="1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6" name="Picture 18" descr="j0309719"/>
              <p:cNvPicPr>
                <a:picLocks noChangeAspect="1" noChangeArrowheads="1" noCrop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4" y="3497"/>
                <a:ext cx="294" cy="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7" name="Picture 19" descr="Тополь муж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834839">
                <a:off x="3334" y="2478"/>
                <a:ext cx="680" cy="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61" name="Group 20"/>
            <p:cNvGrpSpPr>
              <a:grpSpLocks/>
            </p:cNvGrpSpPr>
            <p:nvPr/>
          </p:nvGrpSpPr>
          <p:grpSpPr bwMode="auto">
            <a:xfrm>
              <a:off x="4459" y="2341"/>
              <a:ext cx="1074" cy="1679"/>
              <a:chOff x="4459" y="2341"/>
              <a:chExt cx="1074" cy="1679"/>
            </a:xfrm>
          </p:grpSpPr>
          <p:pic>
            <p:nvPicPr>
              <p:cNvPr id="2062" name="Picture 21" descr="дом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9" y="2932"/>
                <a:ext cx="1074" cy="1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3" name="Picture 22" descr="j0309720"/>
              <p:cNvPicPr>
                <a:picLocks noChangeAspect="1" noChangeArrowheads="1" noCrop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0" y="3521"/>
                <a:ext cx="253" cy="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4" name="Picture 23" descr="Тополь жен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966982">
                <a:off x="4740" y="2341"/>
                <a:ext cx="680" cy="8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69101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8F9A01-6A9B-4B59-AFF6-7C8B51958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0A8F9A01-6A9B-4B59-AFF6-7C8B51958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BD1FED-7488-4E60-A5BF-80885AEB2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B4BD1FED-7488-4E60-A5BF-80885AEB2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CF20D1-88F7-447C-886A-2ED299E3FF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1FCF20D1-88F7-447C-886A-2ED299E3FF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1393CF-41BB-46B7-BEE2-2DB4CCFDF1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F51393CF-41BB-46B7-BEE2-2DB4CCFDF1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427ADC-CE0C-40CD-9A7A-2D3DB9A8A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07427ADC-CE0C-40CD-9A7A-2D3DB9A8A5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 bwMode="auto">
          <a:xfrm>
            <a:off x="285750" y="214313"/>
            <a:ext cx="5072063" cy="6643687"/>
          </a:xfrm>
          <a:prstGeom prst="roundRect">
            <a:avLst/>
          </a:prstGeom>
          <a:solidFill>
            <a:srgbClr val="EFE6C7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Ч – чашечка,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Л – лепестки,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Т – тычинка,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П – пестик,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О – простой околоцветник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   – неправильный цветок,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* - правильный цветок,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      - пестичные (женские) цветки,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         - тычиночные (мужские)    цветки,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           - обоеполые цветки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 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 ( ) – сросшиеся части цветка,</a:t>
            </a: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</a:rPr>
              <a:t>цифры – количество частей   цветка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ru-RU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643563" y="357188"/>
            <a:ext cx="3143250" cy="1428750"/>
          </a:xfrm>
          <a:prstGeom prst="roundRect">
            <a:avLst/>
          </a:prstGeom>
          <a:solidFill>
            <a:srgbClr val="E6D9A8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dirty="0">
                <a:solidFill>
                  <a:srgbClr val="002060"/>
                </a:solidFill>
              </a:rPr>
              <a:t>Формула</a:t>
            </a:r>
          </a:p>
          <a:p>
            <a:pPr algn="ctr">
              <a:defRPr/>
            </a:pPr>
            <a:r>
              <a:rPr lang="ru-RU" sz="4000" b="1" dirty="0">
                <a:solidFill>
                  <a:srgbClr val="002060"/>
                </a:solidFill>
              </a:rPr>
              <a:t> цветка </a:t>
            </a:r>
          </a:p>
        </p:txBody>
      </p:sp>
      <p:grpSp>
        <p:nvGrpSpPr>
          <p:cNvPr id="4" name="Группа 115"/>
          <p:cNvGrpSpPr>
            <a:grpSpLocks/>
          </p:cNvGrpSpPr>
          <p:nvPr/>
        </p:nvGrpSpPr>
        <p:grpSpPr bwMode="auto">
          <a:xfrm>
            <a:off x="5357813" y="1857375"/>
            <a:ext cx="3429000" cy="4595813"/>
            <a:chOff x="5357820" y="1857364"/>
            <a:chExt cx="3429023" cy="4595993"/>
          </a:xfrm>
        </p:grpSpPr>
        <p:grpSp>
          <p:nvGrpSpPr>
            <p:cNvPr id="15372" name="Группа 113"/>
            <p:cNvGrpSpPr>
              <a:grpSpLocks/>
            </p:cNvGrpSpPr>
            <p:nvPr/>
          </p:nvGrpSpPr>
          <p:grpSpPr bwMode="auto">
            <a:xfrm>
              <a:off x="5357820" y="4572008"/>
              <a:ext cx="3429023" cy="1881349"/>
              <a:chOff x="5357820" y="4572008"/>
              <a:chExt cx="3429023" cy="1881349"/>
            </a:xfrm>
          </p:grpSpPr>
          <p:sp>
            <p:nvSpPr>
              <p:cNvPr id="7" name="Скругленный прямоугольник 6"/>
              <p:cNvSpPr/>
              <p:nvPr/>
            </p:nvSpPr>
            <p:spPr>
              <a:xfrm>
                <a:off x="5357820" y="4572095"/>
                <a:ext cx="3429023" cy="1881262"/>
              </a:xfrm>
              <a:prstGeom prst="roundRect">
                <a:avLst/>
              </a:prstGeom>
              <a:solidFill>
                <a:srgbClr val="EFE6C7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2800" dirty="0">
                    <a:solidFill>
                      <a:prstClr val="black"/>
                    </a:solidFill>
                  </a:rPr>
                  <a:t>Цветок вишни</a:t>
                </a:r>
                <a:endParaRPr lang="ru-RU" sz="1600" dirty="0">
                  <a:solidFill>
                    <a:prstClr val="black"/>
                  </a:solidFill>
                </a:endParaRPr>
              </a:p>
              <a:p>
                <a:pPr algn="ctr">
                  <a:defRPr/>
                </a:pPr>
                <a:endParaRPr lang="ru-RU" sz="2800" dirty="0">
                  <a:solidFill>
                    <a:prstClr val="black"/>
                  </a:solidFill>
                </a:endParaRPr>
              </a:p>
              <a:p>
                <a:pPr algn="ctr">
                  <a:defRPr/>
                </a:pPr>
                <a:r>
                  <a:rPr lang="ru-RU" sz="2800" dirty="0">
                    <a:solidFill>
                      <a:prstClr val="black"/>
                    </a:solidFill>
                  </a:rPr>
                  <a:t>    *  </a:t>
                </a:r>
                <a:r>
                  <a:rPr lang="ru-RU" sz="3200" dirty="0" err="1">
                    <a:solidFill>
                      <a:prstClr val="black"/>
                    </a:solidFill>
                  </a:rPr>
                  <a:t>Ч</a:t>
                </a:r>
                <a:r>
                  <a:rPr lang="ru-RU" sz="2000" dirty="0" err="1">
                    <a:solidFill>
                      <a:prstClr val="black"/>
                    </a:solidFill>
                  </a:rPr>
                  <a:t>5</a:t>
                </a:r>
                <a:r>
                  <a:rPr lang="ru-RU" sz="3200" dirty="0">
                    <a:solidFill>
                      <a:prstClr val="black"/>
                    </a:solidFill>
                  </a:rPr>
                  <a:t> Л</a:t>
                </a:r>
                <a:r>
                  <a:rPr lang="ru-RU" sz="2000" dirty="0">
                    <a:solidFill>
                      <a:prstClr val="black"/>
                    </a:solidFill>
                  </a:rPr>
                  <a:t>5</a:t>
                </a:r>
                <a:r>
                  <a:rPr lang="ru-RU" sz="3200" dirty="0">
                    <a:solidFill>
                      <a:prstClr val="black"/>
                    </a:solidFill>
                  </a:rPr>
                  <a:t> Т   П</a:t>
                </a:r>
                <a:r>
                  <a:rPr lang="ru-RU" sz="2000" dirty="0">
                    <a:solidFill>
                      <a:prstClr val="black"/>
                    </a:solidFill>
                  </a:rPr>
                  <a:t>1</a:t>
                </a:r>
                <a:endParaRPr lang="ru-RU" sz="280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5375" name="Group 99"/>
              <p:cNvGrpSpPr>
                <a:grpSpLocks/>
              </p:cNvGrpSpPr>
              <p:nvPr/>
            </p:nvGrpSpPr>
            <p:grpSpPr bwMode="auto">
              <a:xfrm>
                <a:off x="5784714" y="5318285"/>
                <a:ext cx="556134" cy="620746"/>
                <a:chOff x="1066" y="11766"/>
                <a:chExt cx="367" cy="832"/>
              </a:xfrm>
            </p:grpSpPr>
            <p:grpSp>
              <p:nvGrpSpPr>
                <p:cNvPr id="15377" name="Group 100"/>
                <p:cNvGrpSpPr>
                  <a:grpSpLocks/>
                </p:cNvGrpSpPr>
                <p:nvPr/>
              </p:nvGrpSpPr>
              <p:grpSpPr bwMode="auto">
                <a:xfrm>
                  <a:off x="1066" y="11980"/>
                  <a:ext cx="285" cy="618"/>
                  <a:chOff x="736" y="12733"/>
                  <a:chExt cx="330" cy="931"/>
                </a:xfrm>
              </p:grpSpPr>
              <p:cxnSp>
                <p:nvCxnSpPr>
                  <p:cNvPr id="15379" name="AutoShape 101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900" y="13139"/>
                    <a:ext cx="1" cy="52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5380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736" y="12733"/>
                    <a:ext cx="330" cy="40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altLang="ru-RU" smtClean="0">
                      <a:solidFill>
                        <a:prstClr val="black"/>
                      </a:solidFill>
                      <a:latin typeface="Calibri" pitchFamily="34" charset="0"/>
                    </a:endParaRPr>
                  </a:p>
                </p:txBody>
              </p:sp>
              <p:cxnSp>
                <p:nvCxnSpPr>
                  <p:cNvPr id="15381" name="AutoShape 10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36" y="13372"/>
                    <a:ext cx="330" cy="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15378" name="AutoShape 104"/>
                <p:cNvCxnSpPr>
                  <a:cxnSpLocks noChangeShapeType="1"/>
                </p:cNvCxnSpPr>
                <p:nvPr/>
              </p:nvCxnSpPr>
              <p:spPr bwMode="auto">
                <a:xfrm flipV="1">
                  <a:off x="1268" y="11766"/>
                  <a:ext cx="165" cy="21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9" name="Прямоугольник 8"/>
              <p:cNvSpPr/>
              <p:nvPr/>
            </p:nvSpPr>
            <p:spPr>
              <a:xfrm rot="5400000">
                <a:off x="7630335" y="5646093"/>
                <a:ext cx="357201" cy="7143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2800" dirty="0">
                    <a:solidFill>
                      <a:prstClr val="black"/>
                    </a:solidFill>
                  </a:rPr>
                  <a:t>8</a:t>
                </a:r>
              </a:p>
            </p:txBody>
          </p:sp>
        </p:grpSp>
        <p:pic>
          <p:nvPicPr>
            <p:cNvPr id="15373" name="Picture 10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0760" y="1857364"/>
              <a:ext cx="2428892" cy="2488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5" name="Oval 96"/>
          <p:cNvSpPr>
            <a:spLocks noChangeArrowheads="1"/>
          </p:cNvSpPr>
          <p:nvPr/>
        </p:nvSpPr>
        <p:spPr bwMode="auto">
          <a:xfrm>
            <a:off x="515938" y="3559175"/>
            <a:ext cx="307975" cy="20955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69925" y="2811463"/>
            <a:ext cx="31750" cy="344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587375" y="2982913"/>
            <a:ext cx="2270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796925" y="3548063"/>
            <a:ext cx="215900" cy="71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9" name="Picture 2" descr="C:\Users\User\Desktop\Безымянн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319588"/>
            <a:ext cx="7207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Прямая со стрелкой 26"/>
          <p:cNvCxnSpPr/>
          <p:nvPr/>
        </p:nvCxnSpPr>
        <p:spPr>
          <a:xfrm flipV="1">
            <a:off x="657225" y="1981200"/>
            <a:ext cx="0" cy="246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1" name="Oval 96"/>
          <p:cNvSpPr>
            <a:spLocks noChangeArrowheads="1"/>
          </p:cNvSpPr>
          <p:nvPr/>
        </p:nvSpPr>
        <p:spPr bwMode="auto">
          <a:xfrm>
            <a:off x="506413" y="2636838"/>
            <a:ext cx="307975" cy="20955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7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400" dirty="0" smtClean="0">
                <a:solidFill>
                  <a:schemeClr val="bg1">
                    <a:lumMod val="50000"/>
                  </a:schemeClr>
                </a:solidFill>
              </a:rPr>
              <a:t>Соцветие -</a:t>
            </a:r>
            <a:endParaRPr lang="en-US" altLang="ru-RU" sz="4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700213"/>
            <a:ext cx="7693025" cy="372427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2800" b="1" smtClean="0"/>
              <a:t>группа цветков, расположенных близко друг к другу на одном общем цветоносном побеге.</a:t>
            </a:r>
            <a:endParaRPr lang="en-US" altLang="ru-RU" sz="2800" b="1" smtClean="0"/>
          </a:p>
        </p:txBody>
      </p:sp>
      <p:pic>
        <p:nvPicPr>
          <p:cNvPr id="6148" name="Picture 10" descr="http://3.bp.blogspot.com/-Csd7VB4uHuA/UYTGd2or3tI/AAAAAAAAKF8/1OD5H2A87rw/s1600/bt-jpgcarnation-jpgFlower-jpgred-rose-flow-flowers-32600648-1024-768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000375"/>
            <a:ext cx="314325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2" descr="http://shkolazhizni.ru/img/content/i25/251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214813"/>
            <a:ext cx="228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4" descr="http://go2.imgsmail.ru/imgpreview?key=32c83979eead3bc3&amp;mb=imgdb_preview_7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3000375"/>
            <a:ext cx="331787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85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 autoUpdateAnimBg="0"/>
      <p:bldP spid="161795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>
                <a:solidFill>
                  <a:schemeClr val="bg1">
                    <a:lumMod val="50000"/>
                  </a:schemeClr>
                </a:solidFill>
              </a:rPr>
              <a:t>Значение соцветий: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428750"/>
            <a:ext cx="7924800" cy="4419600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Придают большую яркость и ароматность цветоносной части побега – лучше привлекают насекомых.</a:t>
            </a:r>
          </a:p>
          <a:p>
            <a:pPr eaLnBrk="1" hangingPunct="1"/>
            <a:r>
              <a:rPr lang="ru-RU" altLang="ru-RU" sz="2800" smtClean="0"/>
              <a:t>При опылении ветром - больше вероятности попадания пыльцы на цветки.</a:t>
            </a:r>
          </a:p>
          <a:p>
            <a:pPr eaLnBrk="1" hangingPunct="1"/>
            <a:r>
              <a:rPr lang="ru-RU" altLang="ru-RU" sz="2800" smtClean="0"/>
              <a:t>Образуется больше плодов и семян.</a:t>
            </a:r>
          </a:p>
        </p:txBody>
      </p:sp>
      <p:pic>
        <p:nvPicPr>
          <p:cNvPr id="7172" name="Picture 5" descr="http://img1.liveinternet.ru/images/attach/c/9/112/393/112393231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286250"/>
            <a:ext cx="35718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58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7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b="1" dirty="0" smtClean="0">
                <a:solidFill>
                  <a:schemeClr val="bg1">
                    <a:lumMod val="50000"/>
                  </a:schemeClr>
                </a:solidFill>
              </a:rPr>
              <a:t>Соцветия бывают: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357313"/>
            <a:ext cx="7924800" cy="4419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5400" b="1" dirty="0" smtClean="0"/>
              <a:t>Простые</a:t>
            </a:r>
            <a:r>
              <a:rPr lang="ru-RU" altLang="ru-RU" dirty="0" smtClean="0"/>
              <a:t> 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dirty="0" smtClean="0"/>
              <a:t>    </a:t>
            </a:r>
          </a:p>
          <a:p>
            <a:pPr eaLnBrk="1" hangingPunct="1"/>
            <a:endParaRPr lang="ru-RU" altLang="ru-RU" dirty="0" smtClean="0"/>
          </a:p>
          <a:p>
            <a:pPr eaLnBrk="1" hangingPunct="1"/>
            <a:endParaRPr lang="ru-RU" altLang="ru-RU" dirty="0" smtClean="0"/>
          </a:p>
          <a:p>
            <a:pPr eaLnBrk="1" hangingPunct="1">
              <a:buFont typeface="Wingdings" pitchFamily="2" charset="2"/>
              <a:buNone/>
            </a:pPr>
            <a:endParaRPr lang="ru-RU" altLang="ru-RU" dirty="0" smtClean="0"/>
          </a:p>
          <a:p>
            <a:pPr eaLnBrk="1" hangingPunct="1">
              <a:buFont typeface="Wingdings" pitchFamily="2" charset="2"/>
              <a:buNone/>
            </a:pPr>
            <a:r>
              <a:rPr lang="ru-RU" altLang="ru-RU" dirty="0" smtClean="0"/>
              <a:t>                     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altLang="ru-RU" dirty="0"/>
              <a:t>	</a:t>
            </a:r>
            <a:r>
              <a:rPr lang="ru-RU" altLang="ru-RU" dirty="0" smtClean="0"/>
              <a:t>					 </a:t>
            </a:r>
            <a:r>
              <a:rPr lang="ru-RU" altLang="ru-RU" sz="5400" b="1" dirty="0" smtClean="0"/>
              <a:t>Сложные</a:t>
            </a:r>
          </a:p>
        </p:txBody>
      </p:sp>
      <p:pic>
        <p:nvPicPr>
          <p:cNvPr id="8196" name="Picture 5" descr="http://homester.com.ua/wp-content/uploads/2014/05/%D1%81%D0%B8%D1%80%D0%B5%D0%BD%D1%8C3-610x3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357313"/>
            <a:ext cx="3679825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http://2.bp.blogspot.com/-VXvAcWMSq0Q/UBYn2VxL1zI/AAAAAAAAAIM/MY370pMkF28/s1600/%D0%BA%D0%BB%D0%B5%D0%B2%D0%B5%D1%80+%D1%80%D0%BE%D0%B7%D0%BE%D0%B2%D1%8B%D0%B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2500313"/>
            <a:ext cx="291782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 descr="http://stihi.ru/pics/2014/08/19/51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4357688"/>
            <a:ext cx="276225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57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 autoUpdateAnimBg="0"/>
      <p:bldP spid="164867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3059113" y="1989138"/>
            <a:ext cx="54006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smtClean="0">
                <a:solidFill>
                  <a:srgbClr val="000000"/>
                </a:solidFill>
              </a:rPr>
              <a:t>На удлиненном тонком общем цветоносном побеге  располагаются цветки на цветоножках.</a:t>
            </a:r>
            <a:endParaRPr lang="en-US" altLang="ru-RU" sz="2800" b="1" smtClean="0">
              <a:solidFill>
                <a:srgbClr val="000000"/>
              </a:solidFill>
            </a:endParaRPr>
          </a:p>
        </p:txBody>
      </p:sp>
      <p:pic>
        <p:nvPicPr>
          <p:cNvPr id="113668" name="Picture 4" descr="Scan0143"/>
          <p:cNvPicPr>
            <a:picLocks noChangeAspect="1" noChangeArrowheads="1"/>
          </p:cNvPicPr>
          <p:nvPr/>
        </p:nvPicPr>
        <p:blipFill>
          <a:blip r:embed="rId2">
            <a:lum bright="-14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44675"/>
            <a:ext cx="137318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dirty="0" smtClean="0">
                <a:solidFill>
                  <a:schemeClr val="bg1">
                    <a:lumMod val="50000"/>
                  </a:schemeClr>
                </a:solidFill>
              </a:rPr>
              <a:t>Кисть</a:t>
            </a:r>
            <a:endParaRPr lang="en-US" altLang="ru-RU" sz="6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7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9" grpId="0"/>
      <p:bldP spid="11366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dirty="0" smtClean="0">
                <a:solidFill>
                  <a:schemeClr val="bg1">
                    <a:lumMod val="50000"/>
                  </a:schemeClr>
                </a:solidFill>
              </a:rPr>
              <a:t>Кисть</a:t>
            </a:r>
            <a:endParaRPr lang="en-US" altLang="ru-RU" sz="6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267" name="Text Box 8"/>
          <p:cNvSpPr txBox="1">
            <a:spLocks noChangeArrowheads="1"/>
          </p:cNvSpPr>
          <p:nvPr/>
        </p:nvSpPr>
        <p:spPr bwMode="auto">
          <a:xfrm>
            <a:off x="428625" y="3286125"/>
            <a:ext cx="2105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smtClean="0">
                <a:solidFill>
                  <a:srgbClr val="000000"/>
                </a:solidFill>
              </a:rPr>
              <a:t> </a:t>
            </a:r>
            <a:r>
              <a:rPr lang="ru-RU" altLang="ru-RU" sz="2000" b="1" smtClean="0">
                <a:solidFill>
                  <a:srgbClr val="000000"/>
                </a:solidFill>
              </a:rPr>
              <a:t>Ландыш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pic>
        <p:nvPicPr>
          <p:cNvPr id="11268" name="Picture 11" descr="http://www.ciel-parfum.net/ru/azbuka/landush/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357313"/>
            <a:ext cx="1905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10" descr="http://www.lovesad.ru/images/stories/00005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7" r="12967"/>
          <a:stretch>
            <a:fillRect/>
          </a:stretch>
        </p:blipFill>
        <p:spPr bwMode="auto">
          <a:xfrm>
            <a:off x="2714625" y="135731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Прямоугольник 11"/>
          <p:cNvSpPr>
            <a:spLocks noChangeArrowheads="1"/>
          </p:cNvSpPr>
          <p:nvPr/>
        </p:nvSpPr>
        <p:spPr bwMode="auto">
          <a:xfrm>
            <a:off x="3000375" y="3429000"/>
            <a:ext cx="1512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Горох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pic>
        <p:nvPicPr>
          <p:cNvPr id="11271" name="Рисунок 13" descr="http://berendeyka.info/wp-content/uploads/content_img/b27aeade1771_B201/cheremuh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b="11188"/>
          <a:stretch>
            <a:fillRect/>
          </a:stretch>
        </p:blipFill>
        <p:spPr bwMode="auto">
          <a:xfrm>
            <a:off x="5072063" y="1357313"/>
            <a:ext cx="207168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Прямоугольник 14"/>
          <p:cNvSpPr>
            <a:spLocks noChangeArrowheads="1"/>
          </p:cNvSpPr>
          <p:nvPr/>
        </p:nvSpPr>
        <p:spPr bwMode="auto">
          <a:xfrm>
            <a:off x="5357813" y="3429000"/>
            <a:ext cx="1420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Черемуха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pic>
        <p:nvPicPr>
          <p:cNvPr id="11273" name="Рисунок 16" descr="http://1.bp.blogspot.com/-QLt5Ijy4EgE/UBVMb_Zja5I/AAAAAAAAAHM/0fM82VO72uo/s1600/%D0%B4%D0%BE%D0%BD%D0%B8%D0%BA+%D0%B1%D0%B5%D0%BB%D1%8B%D0%B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r="8458"/>
          <a:stretch>
            <a:fillRect/>
          </a:stretch>
        </p:blipFill>
        <p:spPr bwMode="auto">
          <a:xfrm>
            <a:off x="857250" y="3929063"/>
            <a:ext cx="2071688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review-image" descr="http://frutisad.ru/wp-content/uploads/2013/10/0_50920_461abcaa_X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r="9059"/>
          <a:stretch>
            <a:fillRect/>
          </a:stretch>
        </p:blipFill>
        <p:spPr bwMode="auto">
          <a:xfrm>
            <a:off x="6215063" y="3929063"/>
            <a:ext cx="21431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http://recipehealth.ru/wp-content/uploads/2014/05/tsvetki-smorodiny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3929063"/>
            <a:ext cx="2357437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Прямоугольник 11"/>
          <p:cNvSpPr>
            <a:spLocks noChangeArrowheads="1"/>
          </p:cNvSpPr>
          <p:nvPr/>
        </p:nvSpPr>
        <p:spPr bwMode="auto">
          <a:xfrm>
            <a:off x="1357313" y="6215063"/>
            <a:ext cx="1123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Донник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sp>
        <p:nvSpPr>
          <p:cNvPr id="11277" name="Прямоугольник 12"/>
          <p:cNvSpPr>
            <a:spLocks noChangeArrowheads="1"/>
          </p:cNvSpPr>
          <p:nvPr/>
        </p:nvSpPr>
        <p:spPr bwMode="auto">
          <a:xfrm>
            <a:off x="4000500" y="6215063"/>
            <a:ext cx="1643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Смородина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sp>
        <p:nvSpPr>
          <p:cNvPr id="11278" name="Прямоугольник 13"/>
          <p:cNvSpPr>
            <a:spLocks noChangeArrowheads="1"/>
          </p:cNvSpPr>
          <p:nvPr/>
        </p:nvSpPr>
        <p:spPr bwMode="auto">
          <a:xfrm>
            <a:off x="6715125" y="6215063"/>
            <a:ext cx="1160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Фасоль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4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а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31938"/>
            <a:ext cx="38100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343400" y="4800600"/>
            <a:ext cx="2028825" cy="1066800"/>
            <a:chOff x="4368" y="2208"/>
            <a:chExt cx="1278" cy="672"/>
          </a:xfrm>
        </p:grpSpPr>
        <p:pic>
          <p:nvPicPr>
            <p:cNvPr id="9225" name="Picture 5" descr="ава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43" t="68069" b="19655"/>
            <a:stretch>
              <a:fillRect/>
            </a:stretch>
          </p:blipFill>
          <p:spPr bwMode="auto">
            <a:xfrm>
              <a:off x="4368" y="2304"/>
              <a:ext cx="1278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6" name="Oval 20"/>
            <p:cNvSpPr>
              <a:spLocks noChangeArrowheads="1"/>
            </p:cNvSpPr>
            <p:nvPr/>
          </p:nvSpPr>
          <p:spPr bwMode="auto">
            <a:xfrm>
              <a:off x="4368" y="2208"/>
              <a:ext cx="1248" cy="672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b="1" smtClean="0">
                <a:solidFill>
                  <a:prstClr val="black"/>
                </a:solidFill>
                <a:latin typeface="Arial Black" pitchFamily="34" charset="0"/>
              </a:endParaRPr>
            </a:p>
          </p:txBody>
        </p:sp>
      </p:grpSp>
      <p:sp>
        <p:nvSpPr>
          <p:cNvPr id="39961" name="Rectangle 25"/>
          <p:cNvSpPr>
            <a:spLocks noChangeArrowheads="1"/>
          </p:cNvSpPr>
          <p:nvPr/>
        </p:nvSpPr>
        <p:spPr bwMode="auto">
          <a:xfrm>
            <a:off x="1371600" y="762000"/>
            <a:ext cx="647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  <a:latin typeface="Arial" charset="0"/>
              </a:rPr>
              <a:t>Клубень картофеля – это не плод!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  <a:latin typeface="Arial" charset="0"/>
              </a:rPr>
              <a:t>Он на подземном столоне растет.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5029200" y="5334000"/>
            <a:ext cx="1219200" cy="1371600"/>
            <a:chOff x="4416" y="3312"/>
            <a:chExt cx="768" cy="864"/>
          </a:xfrm>
        </p:grpSpPr>
        <p:sp>
          <p:nvSpPr>
            <p:cNvPr id="9223" name="Line 22"/>
            <p:cNvSpPr>
              <a:spLocks noChangeShapeType="1"/>
            </p:cNvSpPr>
            <p:nvPr/>
          </p:nvSpPr>
          <p:spPr bwMode="auto">
            <a:xfrm>
              <a:off x="4416" y="3312"/>
              <a:ext cx="288" cy="5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b="1" smtClean="0">
                <a:solidFill>
                  <a:prstClr val="black"/>
                </a:solidFill>
                <a:latin typeface="Arial Black" pitchFamily="34" charset="0"/>
              </a:endParaRPr>
            </a:p>
          </p:txBody>
        </p:sp>
        <p:sp>
          <p:nvSpPr>
            <p:cNvPr id="9224" name="Rectangle 26"/>
            <p:cNvSpPr>
              <a:spLocks noChangeArrowheads="1"/>
            </p:cNvSpPr>
            <p:nvPr/>
          </p:nvSpPr>
          <p:spPr bwMode="auto">
            <a:xfrm>
              <a:off x="4416" y="3888"/>
              <a:ext cx="768" cy="288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ru-RU" altLang="ru-RU" sz="1800" b="1" smtClean="0">
                  <a:solidFill>
                    <a:srgbClr val="FF0000"/>
                  </a:solidFill>
                  <a:latin typeface="Arial" charset="0"/>
                </a:rPr>
                <a:t>столон</a:t>
              </a:r>
            </a:p>
          </p:txBody>
        </p:sp>
      </p:grpSp>
      <p:sp>
        <p:nvSpPr>
          <p:cNvPr id="9222" name="Прямоугольник 11"/>
          <p:cNvSpPr>
            <a:spLocks noChangeArrowheads="1"/>
          </p:cNvSpPr>
          <p:nvPr/>
        </p:nvSpPr>
        <p:spPr bwMode="auto">
          <a:xfrm>
            <a:off x="838200" y="228600"/>
            <a:ext cx="769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smtClean="0">
                <a:solidFill>
                  <a:srgbClr val="FF0000"/>
                </a:solidFill>
                <a:latin typeface="Arial Black" pitchFamily="34" charset="0"/>
              </a:rPr>
              <a:t>клубень - подземный побег</a:t>
            </a:r>
            <a:endParaRPr lang="ru-RU" altLang="ru-RU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08479"/>
      </p:ext>
    </p:extLst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99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6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dirty="0" smtClean="0">
                <a:solidFill>
                  <a:schemeClr val="bg1">
                    <a:lumMod val="50000"/>
                  </a:schemeClr>
                </a:solidFill>
              </a:rPr>
              <a:t>Колос</a:t>
            </a:r>
            <a:endParaRPr lang="en-US" altLang="ru-RU" sz="6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4692" name="Picture 4" descr="Scan0147"/>
          <p:cNvPicPr>
            <a:picLocks noChangeAspect="1" noChangeArrowheads="1"/>
          </p:cNvPicPr>
          <p:nvPr/>
        </p:nvPicPr>
        <p:blipFill>
          <a:blip r:embed="rId2">
            <a:lum bright="-1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989138"/>
            <a:ext cx="78740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2700338" y="1989138"/>
            <a:ext cx="5616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smtClean="0">
                <a:solidFill>
                  <a:srgbClr val="000000"/>
                </a:solidFill>
              </a:rPr>
              <a:t>На удлиненном тонком общем цветоносном побеге  располагаются сидячие цветки.</a:t>
            </a:r>
            <a:endParaRPr lang="en-US" altLang="ru-RU" sz="2800" b="1" smtClean="0">
              <a:solidFill>
                <a:srgbClr val="000000"/>
              </a:solidFill>
            </a:endParaRP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-92075" y="7481888"/>
            <a:ext cx="1423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2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/>
      <p:bldP spid="11469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dirty="0" smtClean="0">
                <a:solidFill>
                  <a:schemeClr val="bg1">
                    <a:lumMod val="50000"/>
                  </a:schemeClr>
                </a:solidFill>
              </a:rPr>
              <a:t>Колос</a:t>
            </a:r>
            <a:endParaRPr lang="en-US" altLang="ru-RU" sz="6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-92075" y="7481888"/>
            <a:ext cx="1423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13316" name="Text Box 7"/>
          <p:cNvSpPr txBox="1">
            <a:spLocks noChangeArrowheads="1"/>
          </p:cNvSpPr>
          <p:nvPr/>
        </p:nvSpPr>
        <p:spPr bwMode="auto">
          <a:xfrm>
            <a:off x="642938" y="5500688"/>
            <a:ext cx="216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  Подорожник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3357563" y="5214938"/>
            <a:ext cx="2136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      Ятрышник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pic>
        <p:nvPicPr>
          <p:cNvPr id="13318" name="Рисунок 10" descr="http://vospitatel.com.ua/images/p/podorojn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7" t="4485" r="9015" b="6972"/>
          <a:stretch>
            <a:fillRect/>
          </a:stretch>
        </p:blipFill>
        <p:spPr bwMode="auto">
          <a:xfrm>
            <a:off x="571500" y="1785938"/>
            <a:ext cx="2366963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3" descr="http://img1.liveinternet.ru/images/attach/c/1/59/518/59518910_IMG_0306_1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1500188"/>
            <a:ext cx="26797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5" descr="http://florabio.ru/wp-content/uploads/2010/09/osoka-vzdutaj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785938"/>
            <a:ext cx="252253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Прямоугольник 13"/>
          <p:cNvSpPr>
            <a:spLocks noChangeArrowheads="1"/>
          </p:cNvSpPr>
          <p:nvPr/>
        </p:nvSpPr>
        <p:spPr bwMode="auto">
          <a:xfrm>
            <a:off x="6858000" y="5500688"/>
            <a:ext cx="1023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 Осока</a:t>
            </a:r>
            <a:endParaRPr lang="ru-RU" altLang="ru-RU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3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dirty="0" smtClean="0">
                <a:solidFill>
                  <a:schemeClr val="bg1">
                    <a:lumMod val="50000"/>
                  </a:schemeClr>
                </a:solidFill>
              </a:rPr>
              <a:t>Початок</a:t>
            </a:r>
            <a:endParaRPr lang="en-US" altLang="ru-RU" sz="6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7764" name="Picture 4" descr="Scan0145"/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16113"/>
            <a:ext cx="992187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3059113" y="1916113"/>
            <a:ext cx="5113337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smtClean="0">
                <a:solidFill>
                  <a:srgbClr val="000000"/>
                </a:solidFill>
              </a:rPr>
              <a:t>На удлиненном, утолщенном общем цветоносном побеге располагаются сидячие цветки.</a:t>
            </a:r>
            <a:endParaRPr lang="en-US" altLang="ru-RU" sz="28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3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77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2" grpId="0"/>
      <p:bldP spid="11776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dirty="0" smtClean="0">
                <a:solidFill>
                  <a:schemeClr val="bg1">
                    <a:lumMod val="50000"/>
                  </a:schemeClr>
                </a:solidFill>
              </a:rPr>
              <a:t>Початок</a:t>
            </a:r>
            <a:endParaRPr lang="en-US" altLang="ru-RU" sz="6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285750" y="6457950"/>
            <a:ext cx="2447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Белокрыльник 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928688" y="3500438"/>
            <a:ext cx="2447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Калла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3643313" y="1357313"/>
            <a:ext cx="2447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Спатифиллум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pic>
        <p:nvPicPr>
          <p:cNvPr id="15366" name="Picture 13" descr="http://www.tipsplants.ru/sites/default/files/node_images/cfd405cccd8a5d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143000"/>
            <a:ext cx="235743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review-image" descr="http://www.syl.ru/misc/i/ai/208604/9514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4" t="8267" r="18604"/>
          <a:stretch>
            <a:fillRect/>
          </a:stretch>
        </p:blipFill>
        <p:spPr bwMode="auto">
          <a:xfrm>
            <a:off x="285750" y="3929063"/>
            <a:ext cx="22860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5" descr="http://img1.liveinternet.ru/images/attach/c/8/104/820/104820453_U6dJaPwuQ8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286250"/>
            <a:ext cx="29829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Прямоугольник 13"/>
          <p:cNvSpPr>
            <a:spLocks noChangeArrowheads="1"/>
          </p:cNvSpPr>
          <p:nvPr/>
        </p:nvSpPr>
        <p:spPr bwMode="auto">
          <a:xfrm>
            <a:off x="6643688" y="6457950"/>
            <a:ext cx="1439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Антуриум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pic>
        <p:nvPicPr>
          <p:cNvPr id="15370" name="preview-image" descr="http://vz.ua/static/image/big/13878247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3"/>
          <a:stretch>
            <a:fillRect/>
          </a:stretch>
        </p:blipFill>
        <p:spPr bwMode="auto">
          <a:xfrm>
            <a:off x="2786063" y="2143125"/>
            <a:ext cx="2855912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Рисунок 16" descr="http://s41.radikal.ru/i091/1306/af/222b8503a1d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8" r="14445"/>
          <a:stretch>
            <a:fillRect/>
          </a:stretch>
        </p:blipFill>
        <p:spPr bwMode="auto">
          <a:xfrm>
            <a:off x="6143625" y="1285875"/>
            <a:ext cx="2684463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Прямоугольник 17"/>
          <p:cNvSpPr>
            <a:spLocks noChangeArrowheads="1"/>
          </p:cNvSpPr>
          <p:nvPr/>
        </p:nvSpPr>
        <p:spPr bwMode="auto">
          <a:xfrm>
            <a:off x="3592513" y="4786313"/>
            <a:ext cx="1435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Женское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 соцветие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 кукурузы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dirty="0" smtClean="0">
                <a:solidFill>
                  <a:schemeClr val="bg1">
                    <a:lumMod val="50000"/>
                  </a:schemeClr>
                </a:solidFill>
              </a:rPr>
              <a:t>Головка</a:t>
            </a:r>
            <a:endParaRPr lang="en-US" altLang="ru-RU" sz="6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9812" name="Picture 4" descr="Scan0146"/>
          <p:cNvPicPr>
            <a:picLocks noChangeAspect="1" noChangeArrowheads="1"/>
          </p:cNvPicPr>
          <p:nvPr/>
        </p:nvPicPr>
        <p:blipFill>
          <a:blip r:embed="rId2">
            <a:lum bright="-1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86"/>
          <a:stretch>
            <a:fillRect/>
          </a:stretch>
        </p:blipFill>
        <p:spPr bwMode="auto">
          <a:xfrm>
            <a:off x="900113" y="2133600"/>
            <a:ext cx="14351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2843213" y="1916113"/>
            <a:ext cx="5472112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smtClean="0">
                <a:solidFill>
                  <a:srgbClr val="000000"/>
                </a:solidFill>
              </a:rPr>
              <a:t>На укороченном (часто утолщенном) общем цветоносном побеге располагаются сидячие цветки.</a:t>
            </a:r>
            <a:endParaRPr lang="en-US" altLang="ru-RU" sz="28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5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1198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dirty="0" smtClean="0">
                <a:solidFill>
                  <a:schemeClr val="bg1">
                    <a:lumMod val="50000"/>
                  </a:schemeClr>
                </a:solidFill>
              </a:rPr>
              <a:t>Головка</a:t>
            </a:r>
            <a:endParaRPr lang="en-US" altLang="ru-RU" sz="6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357563" y="5572125"/>
            <a:ext cx="2378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        Ворсянка       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571625"/>
            <a:ext cx="2476500" cy="38100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9" descr="http://2.bp.blogspot.com/-jnangxo2Lcg/VANpkcVVzAI/AAAAAAAABYQ/j3VEWwNLku4/s320/krasnyj-klever-bad-nsp-profilaktika-grip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500313"/>
            <a:ext cx="256222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http://s41.radikal.ru/i092/1012/c3/7141b6768a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643188"/>
            <a:ext cx="2857500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Прямоугольник 9"/>
          <p:cNvSpPr>
            <a:spLocks noChangeArrowheads="1"/>
          </p:cNvSpPr>
          <p:nvPr/>
        </p:nvSpPr>
        <p:spPr bwMode="auto">
          <a:xfrm>
            <a:off x="6572250" y="5572125"/>
            <a:ext cx="2143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</a:rPr>
              <a:t> </a:t>
            </a:r>
            <a:r>
              <a:rPr lang="ru-RU" altLang="ru-RU" sz="2000" b="1" smtClean="0">
                <a:solidFill>
                  <a:srgbClr val="000000"/>
                </a:solidFill>
              </a:rPr>
              <a:t>Мордовник </a:t>
            </a:r>
            <a:r>
              <a:rPr lang="ru-RU" altLang="ru-RU" sz="1800" b="1" smtClean="0">
                <a:solidFill>
                  <a:srgbClr val="000000"/>
                </a:solidFill>
              </a:rPr>
              <a:t>      </a:t>
            </a: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17416" name="Прямоугольник 10"/>
          <p:cNvSpPr>
            <a:spLocks noChangeArrowheads="1"/>
          </p:cNvSpPr>
          <p:nvPr/>
        </p:nvSpPr>
        <p:spPr bwMode="auto">
          <a:xfrm>
            <a:off x="1000125" y="5572125"/>
            <a:ext cx="1098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Клевер</a:t>
            </a:r>
          </a:p>
        </p:txBody>
      </p:sp>
    </p:spTree>
    <p:extLst>
      <p:ext uri="{BB962C8B-B14F-4D97-AF65-F5344CB8AC3E}">
        <p14:creationId xmlns:p14="http://schemas.microsoft.com/office/powerpoint/2010/main" val="305201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dirty="0" smtClean="0">
                <a:solidFill>
                  <a:schemeClr val="bg1">
                    <a:lumMod val="50000"/>
                  </a:schemeClr>
                </a:solidFill>
              </a:rPr>
              <a:t>Зонтик</a:t>
            </a:r>
            <a:endParaRPr lang="en-US" altLang="ru-RU" sz="6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5716" name="Picture 4" descr="Scan0144"/>
          <p:cNvPicPr>
            <a:picLocks noChangeAspect="1" noChangeArrowheads="1"/>
          </p:cNvPicPr>
          <p:nvPr/>
        </p:nvPicPr>
        <p:blipFill>
          <a:blip r:embed="rId2">
            <a:lum bright="-1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0"/>
          <a:stretch>
            <a:fillRect/>
          </a:stretch>
        </p:blipFill>
        <p:spPr bwMode="auto">
          <a:xfrm>
            <a:off x="611188" y="1989138"/>
            <a:ext cx="23177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3635375" y="1773238"/>
            <a:ext cx="51847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smtClean="0">
                <a:solidFill>
                  <a:srgbClr val="000000"/>
                </a:solidFill>
              </a:rPr>
              <a:t>От верхушки общего цветоносного побега отходят цветки на цветоножках.</a:t>
            </a:r>
            <a:endParaRPr lang="en-US" altLang="ru-RU" sz="28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1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5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57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4" grpId="0"/>
      <p:bldP spid="1157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dirty="0" smtClean="0">
                <a:solidFill>
                  <a:schemeClr val="bg1">
                    <a:lumMod val="50000"/>
                  </a:schemeClr>
                </a:solidFill>
              </a:rPr>
              <a:t>Зонтик</a:t>
            </a:r>
            <a:endParaRPr lang="en-US" altLang="ru-RU" sz="6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6858000" y="5286375"/>
            <a:ext cx="228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Примула 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785813" y="2643188"/>
            <a:ext cx="15970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Герань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садовая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pic>
        <p:nvPicPr>
          <p:cNvPr id="19461" name="Picture 12" descr="http://www.idealdomik.ru/images/photos/medium/article36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357313"/>
            <a:ext cx="25717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review-image" descr="http://www.ufotki.ru/user/viktor/photo/149-17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r="10854" b="18018"/>
          <a:stretch>
            <a:fillRect/>
          </a:stretch>
        </p:blipFill>
        <p:spPr bwMode="auto">
          <a:xfrm>
            <a:off x="4929188" y="1357313"/>
            <a:ext cx="307181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review-image" descr="http://4.bp.blogspot.com/-hhPGNK7UMxQ/U3cy8lQH_kI/AAAAAAAAYr8/ajDIZIEBdkM/s1600/%D1%86%D0%B2%D0%B5%D1%82%D1%8B+%D0%B2%D0%B5%D1%81%D0%B5%D0%BD%D0%BD%D0%B8%D0%B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9" r="8807" b="24503"/>
          <a:stretch>
            <a:fillRect/>
          </a:stretch>
        </p:blipFill>
        <p:spPr bwMode="auto">
          <a:xfrm>
            <a:off x="3929063" y="3929063"/>
            <a:ext cx="335756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review-image" descr="http://freelance.ru/img/portfolio/pics/00/0D/FD/9169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t="7716" r="20406" b="15387"/>
          <a:stretch>
            <a:fillRect/>
          </a:stretch>
        </p:blipFill>
        <p:spPr bwMode="auto">
          <a:xfrm>
            <a:off x="1143000" y="3929063"/>
            <a:ext cx="25558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Прямоугольник 15"/>
          <p:cNvSpPr>
            <a:spLocks noChangeArrowheads="1"/>
          </p:cNvSpPr>
          <p:nvPr/>
        </p:nvSpPr>
        <p:spPr bwMode="auto">
          <a:xfrm>
            <a:off x="8072438" y="1500188"/>
            <a:ext cx="63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Лук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sp>
        <p:nvSpPr>
          <p:cNvPr id="19466" name="Прямоугольник 16"/>
          <p:cNvSpPr>
            <a:spLocks noChangeArrowheads="1"/>
          </p:cNvSpPr>
          <p:nvPr/>
        </p:nvSpPr>
        <p:spPr bwMode="auto">
          <a:xfrm>
            <a:off x="0" y="5786438"/>
            <a:ext cx="1087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Чеснок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24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dirty="0" smtClean="0">
                <a:solidFill>
                  <a:schemeClr val="bg1">
                    <a:lumMod val="50000"/>
                  </a:schemeClr>
                </a:solidFill>
              </a:rPr>
              <a:t>Щиток</a:t>
            </a:r>
            <a:endParaRPr lang="en-US" altLang="ru-RU" sz="6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7155" name="Picture 3" descr="Scan0152"/>
          <p:cNvPicPr>
            <a:picLocks noChangeAspect="1" noChangeArrowheads="1"/>
          </p:cNvPicPr>
          <p:nvPr/>
        </p:nvPicPr>
        <p:blipFill>
          <a:blip r:embed="rId2">
            <a:lum bright="-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060575"/>
            <a:ext cx="1895475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/>
          <p:cNvSpPr txBox="1">
            <a:spLocks noChangeArrowheads="1"/>
          </p:cNvSpPr>
          <p:nvPr/>
        </p:nvSpPr>
        <p:spPr bwMode="auto">
          <a:xfrm>
            <a:off x="2843213" y="1989138"/>
            <a:ext cx="54737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smtClean="0">
                <a:solidFill>
                  <a:srgbClr val="000000"/>
                </a:solidFill>
              </a:rPr>
              <a:t>На удлиненном общем цветоносном побеге располагаются цветки на цветоножках разной длины - нижние более длинные, а верхние - короче.</a:t>
            </a:r>
            <a:endParaRPr lang="en-US" altLang="ru-RU" sz="28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2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4" grpId="0"/>
      <p:bldP spid="17715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dirty="0" smtClean="0">
                <a:solidFill>
                  <a:schemeClr val="bg1">
                    <a:lumMod val="50000"/>
                  </a:schemeClr>
                </a:solidFill>
              </a:rPr>
              <a:t>Щиток</a:t>
            </a:r>
            <a:endParaRPr lang="en-US" altLang="ru-RU" sz="6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928688" y="5429250"/>
            <a:ext cx="2016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Боярышник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pic>
        <p:nvPicPr>
          <p:cNvPr id="21508" name="Picture 8" descr="http://www.pelargonium.ru/files/4-5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1357313"/>
            <a:ext cx="30607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review-image" descr="http://www.vashsad.ua/downloads/image/8020/img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7" r="10646"/>
          <a:stretch>
            <a:fillRect/>
          </a:stretch>
        </p:blipFill>
        <p:spPr bwMode="auto">
          <a:xfrm>
            <a:off x="4000500" y="4071938"/>
            <a:ext cx="33258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 descr="http://www.ru-dachniki.ru/wp-content/uploads/2014/06/boyaryshnik-224x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428750"/>
            <a:ext cx="28797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Прямоугольник 10"/>
          <p:cNvSpPr>
            <a:spLocks noChangeArrowheads="1"/>
          </p:cNvSpPr>
          <p:nvPr/>
        </p:nvSpPr>
        <p:spPr bwMode="auto">
          <a:xfrm>
            <a:off x="4071938" y="6286500"/>
            <a:ext cx="3170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Бессмертник песчаный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sp>
        <p:nvSpPr>
          <p:cNvPr id="21512" name="Прямоугольник 11"/>
          <p:cNvSpPr>
            <a:spLocks noChangeArrowheads="1"/>
          </p:cNvSpPr>
          <p:nvPr/>
        </p:nvSpPr>
        <p:spPr bwMode="auto">
          <a:xfrm>
            <a:off x="6215063" y="3643313"/>
            <a:ext cx="203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Герань лесная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2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 descr="клубень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038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4" descr="Рисунок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14800"/>
            <a:ext cx="3429000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867400" y="5029200"/>
            <a:ext cx="457200" cy="609600"/>
            <a:chOff x="4032" y="3216"/>
            <a:chExt cx="288" cy="384"/>
          </a:xfrm>
        </p:grpSpPr>
        <p:pic>
          <p:nvPicPr>
            <p:cNvPr id="10254" name="Picture 4" descr="Рисунок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12" t="40910" b="35226"/>
            <a:stretch>
              <a:fillRect/>
            </a:stretch>
          </p:blipFill>
          <p:spPr bwMode="auto">
            <a:xfrm>
              <a:off x="4080" y="3264"/>
              <a:ext cx="192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5" name="Oval 17"/>
            <p:cNvSpPr>
              <a:spLocks noChangeArrowheads="1"/>
            </p:cNvSpPr>
            <p:nvPr/>
          </p:nvSpPr>
          <p:spPr bwMode="auto">
            <a:xfrm>
              <a:off x="4032" y="3216"/>
              <a:ext cx="288" cy="384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 w="285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b="1" smtClean="0">
                <a:solidFill>
                  <a:prstClr val="black"/>
                </a:solidFill>
                <a:latin typeface="Arial Black" pitchFamily="34" charset="0"/>
              </a:endParaRPr>
            </a:p>
          </p:txBody>
        </p:sp>
      </p:grpSp>
      <p:pic>
        <p:nvPicPr>
          <p:cNvPr id="35846" name="Picture 11" descr="Рисунок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381000"/>
            <a:ext cx="2667000" cy="1700213"/>
          </a:xfrm>
          <a:noFill/>
        </p:spPr>
      </p:pic>
      <p:pic>
        <p:nvPicPr>
          <p:cNvPr id="35847" name="Picture 3" descr="Рисунок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"/>
            <a:ext cx="25908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3200400" y="1905000"/>
            <a:ext cx="2514600" cy="30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сердцевина</a:t>
            </a: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3200400" y="685800"/>
            <a:ext cx="2514600" cy="30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кора</a:t>
            </a:r>
          </a:p>
        </p:txBody>
      </p:sp>
      <p:sp>
        <p:nvSpPr>
          <p:cNvPr id="35851" name="Rectangle 11"/>
          <p:cNvSpPr>
            <a:spLocks noChangeArrowheads="1"/>
          </p:cNvSpPr>
          <p:nvPr/>
        </p:nvSpPr>
        <p:spPr bwMode="auto">
          <a:xfrm>
            <a:off x="3200400" y="1447800"/>
            <a:ext cx="2514600" cy="30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древесина</a:t>
            </a:r>
          </a:p>
        </p:txBody>
      </p:sp>
      <p:sp>
        <p:nvSpPr>
          <p:cNvPr id="35852" name="Rectangle 12"/>
          <p:cNvSpPr>
            <a:spLocks noChangeArrowheads="1"/>
          </p:cNvSpPr>
          <p:nvPr/>
        </p:nvSpPr>
        <p:spPr bwMode="auto">
          <a:xfrm>
            <a:off x="3200400" y="1066800"/>
            <a:ext cx="2514600" cy="30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</a:rPr>
              <a:t>камбий</a:t>
            </a:r>
          </a:p>
        </p:txBody>
      </p:sp>
      <p:sp>
        <p:nvSpPr>
          <p:cNvPr id="35853" name="Rectangle 13"/>
          <p:cNvSpPr>
            <a:spLocks noChangeArrowheads="1"/>
          </p:cNvSpPr>
          <p:nvPr/>
        </p:nvSpPr>
        <p:spPr bwMode="auto">
          <a:xfrm>
            <a:off x="838200" y="2362200"/>
            <a:ext cx="7696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  <a:latin typeface="Arial" charset="0"/>
              </a:rPr>
              <a:t>Есть кора и древесина,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  <a:latin typeface="Arial" charset="0"/>
              </a:rPr>
              <a:t>Камбий, в центре - сердцевина.</a:t>
            </a: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914400" y="3124200"/>
            <a:ext cx="7010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  <a:latin typeface="Arial" charset="0"/>
              </a:rPr>
              <a:t>На толстом стебле есть глазки,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  <a:latin typeface="Arial" charset="0"/>
              </a:rPr>
              <a:t>Из них появятся ростки.</a:t>
            </a:r>
            <a:r>
              <a:rPr lang="ru-RU" altLang="ru-RU" sz="2400" smtClean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  <p:pic>
        <p:nvPicPr>
          <p:cNvPr id="15" name="Рисунок 14" descr="росток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038600"/>
            <a:ext cx="22875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024384"/>
      </p:ext>
    </p:extLst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00FF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35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20" dur="2000" fill="hold"/>
                                        <p:tgtEl>
                                          <p:spTgt spid="35850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24" dur="2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35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29" dur="2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33" dur="2000" fill="hold"/>
                                        <p:tgtEl>
                                          <p:spTgt spid="3584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35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915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5415"/>
                            </p:stCondLst>
                            <p:childTnLst>
                              <p:par>
                                <p:cTn id="6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nimBg="1"/>
      <p:bldP spid="35848" grpId="1"/>
      <p:bldP spid="35852" grpId="0" animBg="1"/>
      <p:bldP spid="35852" grpId="1" animBg="1"/>
      <p:bldP spid="35853" grpId="0"/>
      <p:bldP spid="3585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dirty="0" smtClean="0">
                <a:solidFill>
                  <a:schemeClr val="bg1">
                    <a:lumMod val="50000"/>
                  </a:schemeClr>
                </a:solidFill>
              </a:rPr>
              <a:t>Корзинка</a:t>
            </a:r>
            <a:endParaRPr lang="en-US" altLang="ru-RU" sz="6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8789" name="Picture 5" descr="Scan0149"/>
          <p:cNvPicPr>
            <a:picLocks noChangeAspect="1" noChangeArrowheads="1"/>
          </p:cNvPicPr>
          <p:nvPr/>
        </p:nvPicPr>
        <p:blipFill>
          <a:blip r:embed="rId2">
            <a:lum bright="-1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30"/>
          <a:stretch>
            <a:fillRect/>
          </a:stretch>
        </p:blipFill>
        <p:spPr bwMode="auto">
          <a:xfrm>
            <a:off x="611188" y="2420938"/>
            <a:ext cx="2592387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Text Box 6"/>
          <p:cNvSpPr txBox="1">
            <a:spLocks noChangeArrowheads="1"/>
          </p:cNvSpPr>
          <p:nvPr/>
        </p:nvSpPr>
        <p:spPr bwMode="auto">
          <a:xfrm>
            <a:off x="3635375" y="2133600"/>
            <a:ext cx="46799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smtClean="0">
                <a:solidFill>
                  <a:srgbClr val="000000"/>
                </a:solidFill>
              </a:rPr>
              <a:t>На расширенном общем цветоносном побеге располагаются сидячие цветки.</a:t>
            </a:r>
            <a:endParaRPr lang="en-US" altLang="ru-RU" sz="28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187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6" grpId="0"/>
      <p:bldP spid="11879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smtClean="0"/>
              <a:t>Корзинка</a:t>
            </a:r>
            <a:endParaRPr lang="en-US" altLang="ru-RU" sz="6000" b="1" smtClean="0"/>
          </a:p>
        </p:txBody>
      </p:sp>
      <p:sp>
        <p:nvSpPr>
          <p:cNvPr id="23555" name="Text Box 11"/>
          <p:cNvSpPr txBox="1">
            <a:spLocks noChangeArrowheads="1"/>
          </p:cNvSpPr>
          <p:nvPr/>
        </p:nvSpPr>
        <p:spPr bwMode="auto">
          <a:xfrm>
            <a:off x="6715125" y="3500438"/>
            <a:ext cx="15779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smtClean="0">
                <a:solidFill>
                  <a:srgbClr val="000000"/>
                </a:solidFill>
              </a:rPr>
              <a:t> </a:t>
            </a:r>
            <a:r>
              <a:rPr lang="ru-RU" altLang="ru-RU" sz="2000" b="1" smtClean="0">
                <a:solidFill>
                  <a:srgbClr val="000000"/>
                </a:solidFill>
              </a:rPr>
              <a:t>Ромашка 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pic>
        <p:nvPicPr>
          <p:cNvPr id="23556" name="Picture 66" descr="http://4.bp.blogspot.com/-EvQYk5Z2ISQ/TV1Y6C9VAlI/AAAAAAAAADA/0PviOUYUjU8/s1600/Sunfl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57313"/>
            <a:ext cx="267811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68" descr="http://www.vashsad.ua/downloads/image/6858/astr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357313"/>
            <a:ext cx="284956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70" descr="http://static.baza.farpost.ru/v/1431127988567_hugeBl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357313"/>
            <a:ext cx="28606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Прямоугольник 13"/>
          <p:cNvSpPr>
            <a:spLocks noChangeArrowheads="1"/>
          </p:cNvSpPr>
          <p:nvPr/>
        </p:nvSpPr>
        <p:spPr bwMode="auto">
          <a:xfrm>
            <a:off x="642938" y="3500438"/>
            <a:ext cx="2155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 Подсолнечник 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sp>
        <p:nvSpPr>
          <p:cNvPr id="23560" name="Прямоугольник 14"/>
          <p:cNvSpPr>
            <a:spLocks noChangeArrowheads="1"/>
          </p:cNvSpPr>
          <p:nvPr/>
        </p:nvSpPr>
        <p:spPr bwMode="auto">
          <a:xfrm>
            <a:off x="4000500" y="3500438"/>
            <a:ext cx="1069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 Астра</a:t>
            </a:r>
            <a:r>
              <a:rPr lang="ru-RU" altLang="ru-RU" sz="1800" b="1" smtClean="0">
                <a:solidFill>
                  <a:srgbClr val="000000"/>
                </a:solidFill>
              </a:rPr>
              <a:t> </a:t>
            </a:r>
            <a:endParaRPr lang="en-US" altLang="ru-RU" sz="1800" b="1" smtClean="0">
              <a:solidFill>
                <a:srgbClr val="000000"/>
              </a:solidFill>
            </a:endParaRPr>
          </a:p>
        </p:txBody>
      </p:sp>
      <p:pic>
        <p:nvPicPr>
          <p:cNvPr id="23561" name="preview-image" descr="http://sovetclub.ru/tim/6682881721add1a637176e6a62870b4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r="11606"/>
          <a:stretch>
            <a:fillRect/>
          </a:stretch>
        </p:blipFill>
        <p:spPr bwMode="auto">
          <a:xfrm>
            <a:off x="428625" y="4071938"/>
            <a:ext cx="2643188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review-image" descr="http://www.sadmechty.ru/upload/articles/articles50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6"/>
          <a:stretch>
            <a:fillRect/>
          </a:stretch>
        </p:blipFill>
        <p:spPr bwMode="auto">
          <a:xfrm>
            <a:off x="3071813" y="4071938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72" descr="https://zelenoepole.files.wordpress.com/2009/03/img_47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071938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Прямоугольник 18"/>
          <p:cNvSpPr>
            <a:spLocks noChangeArrowheads="1"/>
          </p:cNvSpPr>
          <p:nvPr/>
        </p:nvSpPr>
        <p:spPr bwMode="auto">
          <a:xfrm>
            <a:off x="857250" y="6286500"/>
            <a:ext cx="1685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Хризантема</a:t>
            </a:r>
            <a:endParaRPr lang="ru-RU" altLang="ru-RU" sz="2000" smtClean="0">
              <a:solidFill>
                <a:srgbClr val="000000"/>
              </a:solidFill>
            </a:endParaRPr>
          </a:p>
        </p:txBody>
      </p:sp>
      <p:sp>
        <p:nvSpPr>
          <p:cNvPr id="23565" name="Прямоугольник 19"/>
          <p:cNvSpPr>
            <a:spLocks noChangeArrowheads="1"/>
          </p:cNvSpPr>
          <p:nvPr/>
        </p:nvSpPr>
        <p:spPr bwMode="auto">
          <a:xfrm>
            <a:off x="3857625" y="6286500"/>
            <a:ext cx="1193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Георгин</a:t>
            </a:r>
            <a:endParaRPr lang="ru-RU" altLang="ru-RU" sz="200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smtClean="0">
              <a:solidFill>
                <a:srgbClr val="000000"/>
              </a:solidFill>
            </a:endParaRPr>
          </a:p>
        </p:txBody>
      </p:sp>
      <p:sp>
        <p:nvSpPr>
          <p:cNvPr id="23566" name="Прямоугольник 20"/>
          <p:cNvSpPr>
            <a:spLocks noChangeArrowheads="1"/>
          </p:cNvSpPr>
          <p:nvPr/>
        </p:nvSpPr>
        <p:spPr bwMode="auto">
          <a:xfrm>
            <a:off x="6786563" y="6286500"/>
            <a:ext cx="1573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Одуванчик</a:t>
            </a:r>
            <a:endParaRPr lang="ru-RU" altLang="ru-RU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9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dirty="0" smtClean="0">
                <a:solidFill>
                  <a:schemeClr val="bg1">
                    <a:lumMod val="50000"/>
                  </a:schemeClr>
                </a:solidFill>
              </a:rPr>
              <a:t>Сравните</a:t>
            </a:r>
            <a:endParaRPr lang="en-US" altLang="ru-RU" sz="6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1763713" y="1700213"/>
            <a:ext cx="4679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4000" b="1" smtClean="0">
              <a:solidFill>
                <a:srgbClr val="000000"/>
              </a:solidFill>
            </a:endParaRPr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684213" y="5300663"/>
            <a:ext cx="7632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b="1" smtClean="0">
                <a:solidFill>
                  <a:srgbClr val="000000"/>
                </a:solidFill>
              </a:rPr>
              <a:t>        </a:t>
            </a:r>
            <a:r>
              <a:rPr lang="ru-RU" altLang="ru-RU" sz="2400" b="1" smtClean="0">
                <a:solidFill>
                  <a:srgbClr val="000000"/>
                </a:solidFill>
              </a:rPr>
              <a:t>Кисть                       и                 Колос        </a:t>
            </a:r>
            <a:endParaRPr lang="en-US" altLang="ru-RU" sz="2400" b="1" smtClean="0">
              <a:solidFill>
                <a:srgbClr val="000000"/>
              </a:solidFill>
            </a:endParaRPr>
          </a:p>
        </p:txBody>
      </p:sp>
      <p:pic>
        <p:nvPicPr>
          <p:cNvPr id="120840" name="Picture 8" descr="Scan0147"/>
          <p:cNvPicPr>
            <a:picLocks noChangeAspect="1" noChangeArrowheads="1"/>
          </p:cNvPicPr>
          <p:nvPr/>
        </p:nvPicPr>
        <p:blipFill>
          <a:blip r:embed="rId2">
            <a:lum bright="-8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060575"/>
            <a:ext cx="73342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41" name="Picture 9" descr="Scan0143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060575"/>
            <a:ext cx="13716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5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/>
      <p:bldP spid="12083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dirty="0" smtClean="0">
                <a:solidFill>
                  <a:schemeClr val="bg1">
                    <a:lumMod val="50000"/>
                  </a:schemeClr>
                </a:solidFill>
              </a:rPr>
              <a:t>Сравните</a:t>
            </a:r>
            <a:endParaRPr lang="en-US" altLang="ru-RU" sz="6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763713" y="1700213"/>
            <a:ext cx="4679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4000" b="1" smtClean="0">
              <a:solidFill>
                <a:srgbClr val="000000"/>
              </a:solidFill>
            </a:endParaRP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684213" y="5300663"/>
            <a:ext cx="7632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b="1" smtClean="0">
                <a:solidFill>
                  <a:srgbClr val="000000"/>
                </a:solidFill>
              </a:rPr>
              <a:t>       </a:t>
            </a:r>
            <a:r>
              <a:rPr lang="ru-RU" altLang="ru-RU" sz="2400" b="1" smtClean="0">
                <a:solidFill>
                  <a:srgbClr val="000000"/>
                </a:solidFill>
              </a:rPr>
              <a:t>Початок                  и                   Колос</a:t>
            </a:r>
            <a:r>
              <a:rPr lang="ru-RU" altLang="ru-RU" sz="3600" b="1" smtClean="0">
                <a:solidFill>
                  <a:srgbClr val="000000"/>
                </a:solidFill>
              </a:rPr>
              <a:t>        </a:t>
            </a:r>
            <a:endParaRPr lang="en-US" altLang="ru-RU" sz="3600" b="1" smtClean="0">
              <a:solidFill>
                <a:srgbClr val="000000"/>
              </a:solidFill>
            </a:endParaRPr>
          </a:p>
        </p:txBody>
      </p:sp>
      <p:pic>
        <p:nvPicPr>
          <p:cNvPr id="123909" name="Picture 5" descr="Scan0147"/>
          <p:cNvPicPr>
            <a:picLocks noChangeAspect="1" noChangeArrowheads="1"/>
          </p:cNvPicPr>
          <p:nvPr/>
        </p:nvPicPr>
        <p:blipFill>
          <a:blip r:embed="rId2">
            <a:lum bright="-12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060575"/>
            <a:ext cx="73342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1" name="Picture 7" descr="Scan0145"/>
          <p:cNvPicPr>
            <a:picLocks noChangeAspect="1" noChangeArrowheads="1"/>
          </p:cNvPicPr>
          <p:nvPr/>
        </p:nvPicPr>
        <p:blipFill>
          <a:blip r:embed="rId3">
            <a:lum bright="-10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16113"/>
            <a:ext cx="973138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97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6" grpId="0"/>
      <p:bldP spid="12390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000" b="1" dirty="0" smtClean="0">
                <a:solidFill>
                  <a:schemeClr val="bg1">
                    <a:lumMod val="50000"/>
                  </a:schemeClr>
                </a:solidFill>
              </a:rPr>
              <a:t>Сравните</a:t>
            </a:r>
            <a:endParaRPr lang="en-US" altLang="ru-RU" sz="60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763713" y="1700213"/>
            <a:ext cx="4679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4000" b="1" smtClean="0">
              <a:solidFill>
                <a:srgbClr val="000000"/>
              </a:solidFill>
            </a:endParaRP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684213" y="5300663"/>
            <a:ext cx="7632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600" b="1" smtClean="0">
                <a:solidFill>
                  <a:srgbClr val="000000"/>
                </a:solidFill>
              </a:rPr>
              <a:t>       </a:t>
            </a:r>
            <a:r>
              <a:rPr lang="ru-RU" altLang="ru-RU" sz="2400" b="1" smtClean="0">
                <a:solidFill>
                  <a:srgbClr val="000000"/>
                </a:solidFill>
              </a:rPr>
              <a:t>Початок                                        Головка</a:t>
            </a:r>
            <a:r>
              <a:rPr lang="ru-RU" altLang="ru-RU" sz="3600" b="1" smtClean="0">
                <a:solidFill>
                  <a:srgbClr val="000000"/>
                </a:solidFill>
              </a:rPr>
              <a:t>        </a:t>
            </a:r>
            <a:endParaRPr lang="en-US" altLang="ru-RU" sz="3600" b="1" smtClean="0">
              <a:solidFill>
                <a:srgbClr val="000000"/>
              </a:solidFill>
            </a:endParaRPr>
          </a:p>
        </p:txBody>
      </p:sp>
      <p:pic>
        <p:nvPicPr>
          <p:cNvPr id="125958" name="Picture 6" descr="Scan0145"/>
          <p:cNvPicPr>
            <a:picLocks noChangeAspect="1" noChangeArrowheads="1"/>
          </p:cNvPicPr>
          <p:nvPr/>
        </p:nvPicPr>
        <p:blipFill>
          <a:blip r:embed="rId2">
            <a:lum bright="-8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16113"/>
            <a:ext cx="973138" cy="337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9" name="Picture 7" descr="Scan0146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09"/>
          <a:stretch>
            <a:fillRect/>
          </a:stretch>
        </p:blipFill>
        <p:spPr bwMode="auto">
          <a:xfrm>
            <a:off x="6084888" y="2636838"/>
            <a:ext cx="151288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02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5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5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4" grpId="0"/>
      <p:bldP spid="12595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Scan0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133600"/>
            <a:ext cx="165576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Picture 3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3426026">
            <a:off x="2257425" y="3511551"/>
            <a:ext cx="523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Picture 4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3591477">
            <a:off x="2326481" y="4307682"/>
            <a:ext cx="4921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5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2715116">
            <a:off x="2253456" y="3947320"/>
            <a:ext cx="4921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6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2465970">
            <a:off x="1692275" y="3500438"/>
            <a:ext cx="55086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5" name="Picture 7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2125167">
            <a:off x="1547813" y="4292600"/>
            <a:ext cx="582612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6" name="Picture 8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8404976">
            <a:off x="1476375" y="3789363"/>
            <a:ext cx="6096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7" name="Picture 9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596240">
            <a:off x="2095500" y="2135188"/>
            <a:ext cx="523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8" name="Picture 10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7685980">
            <a:off x="1604963" y="3011488"/>
            <a:ext cx="493712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9" name="Picture 11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1864714">
            <a:off x="2195513" y="3213100"/>
            <a:ext cx="4651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20" name="Rectangle 1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4800" b="1" dirty="0" smtClean="0">
                <a:solidFill>
                  <a:schemeClr val="bg1">
                    <a:lumMod val="50000"/>
                  </a:schemeClr>
                </a:solidFill>
              </a:rPr>
              <a:t>Сложная кисть (метелка)</a:t>
            </a:r>
            <a:endParaRPr lang="en-US" altLang="ru-RU" sz="48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5421" name="Picture 13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4497899">
            <a:off x="2250282" y="2797969"/>
            <a:ext cx="4651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2" name="Picture 14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8966137">
            <a:off x="1439863" y="4681538"/>
            <a:ext cx="57785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3" name="Picture 15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1751322">
            <a:off x="1908175" y="2852738"/>
            <a:ext cx="4349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24" name="Text Box 16"/>
          <p:cNvSpPr txBox="1">
            <a:spLocks noChangeArrowheads="1"/>
          </p:cNvSpPr>
          <p:nvPr/>
        </p:nvSpPr>
        <p:spPr bwMode="auto">
          <a:xfrm>
            <a:off x="3492500" y="2349500"/>
            <a:ext cx="46799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smtClean="0">
                <a:solidFill>
                  <a:srgbClr val="000000"/>
                </a:solidFill>
              </a:rPr>
              <a:t>На длинном, тонком общем цветоносном побеге располагаются простые кисти.</a:t>
            </a:r>
            <a:endParaRPr lang="en-US" altLang="ru-RU" sz="28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8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5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5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5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5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5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5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20" grpId="0"/>
      <p:bldP spid="1454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4800" b="1" dirty="0" smtClean="0">
                <a:solidFill>
                  <a:schemeClr val="bg1">
                    <a:lumMod val="50000"/>
                  </a:schemeClr>
                </a:solidFill>
              </a:rPr>
              <a:t>Сложная кисть (метелка)</a:t>
            </a:r>
            <a:endParaRPr lang="en-US" altLang="ru-RU" sz="48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428625" y="3286125"/>
            <a:ext cx="25273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Мужское соцветие кукурузы  </a:t>
            </a:r>
            <a:r>
              <a:rPr lang="ru-RU" altLang="ru-RU" sz="2400" b="1" smtClean="0">
                <a:solidFill>
                  <a:srgbClr val="000000"/>
                </a:solidFill>
              </a:rPr>
              <a:t>       </a:t>
            </a:r>
            <a:endParaRPr lang="en-US" altLang="ru-RU" sz="2400" b="1" smtClean="0">
              <a:solidFill>
                <a:srgbClr val="000000"/>
              </a:solidFill>
            </a:endParaRPr>
          </a:p>
        </p:txBody>
      </p:sp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6227763" y="5661025"/>
            <a:ext cx="1512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 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pic>
        <p:nvPicPr>
          <p:cNvPr id="29701" name="Picture 12" descr="http://smoldacha.ru/images/art/metelka_kukuruz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57313"/>
            <a:ext cx="2751138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14" descr="http://www.plantarium.ru/dat/plants/4/466/407466_8033008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357313"/>
            <a:ext cx="2943225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review-image" descr="http://medtravi.com/wp-content/uploads/2013/10/2032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33" b="21227"/>
          <a:stretch>
            <a:fillRect/>
          </a:stretch>
        </p:blipFill>
        <p:spPr bwMode="auto">
          <a:xfrm>
            <a:off x="2928938" y="3286125"/>
            <a:ext cx="279082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Прямоугольник 13"/>
          <p:cNvSpPr>
            <a:spLocks noChangeArrowheads="1"/>
          </p:cNvSpPr>
          <p:nvPr/>
        </p:nvSpPr>
        <p:spPr bwMode="auto">
          <a:xfrm>
            <a:off x="6215063" y="3929063"/>
            <a:ext cx="1681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Мятлик        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sp>
        <p:nvSpPr>
          <p:cNvPr id="29705" name="Прямоугольник 14"/>
          <p:cNvSpPr>
            <a:spLocks noChangeArrowheads="1"/>
          </p:cNvSpPr>
          <p:nvPr/>
        </p:nvSpPr>
        <p:spPr bwMode="auto">
          <a:xfrm>
            <a:off x="3714750" y="6286500"/>
            <a:ext cx="896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Овёс </a:t>
            </a:r>
            <a:endParaRPr lang="ru-RU" altLang="ru-RU" sz="20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4800" b="1" dirty="0" smtClean="0">
                <a:solidFill>
                  <a:schemeClr val="bg1">
                    <a:lumMod val="50000"/>
                  </a:schemeClr>
                </a:solidFill>
              </a:rPr>
              <a:t>Сложная кисть (метелка)</a:t>
            </a:r>
            <a:endParaRPr lang="en-US" altLang="ru-RU" sz="48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723" name="Text Box 11"/>
          <p:cNvSpPr txBox="1">
            <a:spLocks noChangeArrowheads="1"/>
          </p:cNvSpPr>
          <p:nvPr/>
        </p:nvSpPr>
        <p:spPr bwMode="auto">
          <a:xfrm>
            <a:off x="785813" y="5000625"/>
            <a:ext cx="208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Сирень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sp>
        <p:nvSpPr>
          <p:cNvPr id="30724" name="Text Box 13"/>
          <p:cNvSpPr txBox="1">
            <a:spLocks noChangeArrowheads="1"/>
          </p:cNvSpPr>
          <p:nvPr/>
        </p:nvSpPr>
        <p:spPr bwMode="auto">
          <a:xfrm>
            <a:off x="6429375" y="4143375"/>
            <a:ext cx="2087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Виноград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pic>
        <p:nvPicPr>
          <p:cNvPr id="30725" name="preview-image" descr="http://greennirvana.ru/wp-content/uploads/2013/11/siren-24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357313"/>
            <a:ext cx="3071812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review-image" descr="http://www.lozasun.ru/images/400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3" r="8887"/>
          <a:stretch>
            <a:fillRect/>
          </a:stretch>
        </p:blipFill>
        <p:spPr bwMode="auto">
          <a:xfrm>
            <a:off x="5857875" y="1500188"/>
            <a:ext cx="3014663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7" descr="http://radisada.ru/uploads/posts/2011-03/1300626536_ast__brem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286000"/>
            <a:ext cx="2655887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Прямоугольник 12"/>
          <p:cNvSpPr>
            <a:spLocks noChangeArrowheads="1"/>
          </p:cNvSpPr>
          <p:nvPr/>
        </p:nvSpPr>
        <p:spPr bwMode="auto">
          <a:xfrm>
            <a:off x="4000500" y="6286500"/>
            <a:ext cx="1414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Астильба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5400" b="1" dirty="0" smtClean="0">
                <a:solidFill>
                  <a:schemeClr val="bg1">
                    <a:lumMod val="50000"/>
                  </a:schemeClr>
                </a:solidFill>
              </a:rPr>
              <a:t>Сложный зонтик</a:t>
            </a:r>
            <a:endParaRPr lang="en-US" altLang="ru-RU" sz="5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7459" name="Picture 3" descr="Scan0150"/>
          <p:cNvPicPr>
            <a:picLocks noChangeAspect="1" noChangeArrowheads="1"/>
          </p:cNvPicPr>
          <p:nvPr/>
        </p:nvPicPr>
        <p:blipFill>
          <a:blip r:embed="rId2">
            <a:lum bright="-1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6"/>
          <a:stretch>
            <a:fillRect/>
          </a:stretch>
        </p:blipFill>
        <p:spPr bwMode="auto">
          <a:xfrm>
            <a:off x="971550" y="2276475"/>
            <a:ext cx="253365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3779838" y="2276475"/>
            <a:ext cx="46085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smtClean="0">
                <a:solidFill>
                  <a:srgbClr val="000000"/>
                </a:solidFill>
              </a:rPr>
              <a:t>От верхушки общего цветоносного побега отходят простые зонтики.</a:t>
            </a:r>
            <a:endParaRPr lang="en-US" altLang="ru-RU" sz="28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5400" b="1" dirty="0" smtClean="0">
                <a:solidFill>
                  <a:schemeClr val="bg1">
                    <a:lumMod val="50000"/>
                  </a:schemeClr>
                </a:solidFill>
              </a:rPr>
              <a:t>Сложный зонтик</a:t>
            </a:r>
            <a:endParaRPr lang="en-US" altLang="ru-RU" sz="5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3500438" y="2071688"/>
            <a:ext cx="2160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Душица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7920038" y="2143125"/>
            <a:ext cx="12239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Укроп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sp>
        <p:nvSpPr>
          <p:cNvPr id="32773" name="Text Box 9"/>
          <p:cNvSpPr txBox="1">
            <a:spLocks noChangeArrowheads="1"/>
          </p:cNvSpPr>
          <p:nvPr/>
        </p:nvSpPr>
        <p:spPr bwMode="auto">
          <a:xfrm>
            <a:off x="7572375" y="6286500"/>
            <a:ext cx="25923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Морковь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3857625" y="5572125"/>
            <a:ext cx="1800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Тмин 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pic>
        <p:nvPicPr>
          <p:cNvPr id="32775" name="Picture 12" descr="http://travnick-altay.com/images/product_images/thumbnail_images/93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57313"/>
            <a:ext cx="31257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4" descr="http://rgtravnik.ru/wp-content/uploads/2016/05/%D1%8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28750"/>
            <a:ext cx="326548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16" descr="http://poleznie-produkti.ru/wp-content/uploads/2016/01/-%D1%86%D0%B2%D0%B5%D1%82%D0%BA%D0%B8-%D1%84%D0%BE%D1%82%D0%BE-e14531381915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071938"/>
            <a:ext cx="3467100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8" descr="http://4.bp.blogspot.com/-qX2eXI4Sh98/VgYPUPRoxOI/AAAAAAAAcDE/N6RqJvIUXgQ/s1600/DSCF73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571875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09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304800"/>
            <a:ext cx="37338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1800" b="1" smtClean="0">
                <a:solidFill>
                  <a:schemeClr val="tx1"/>
                </a:solidFill>
              </a:rPr>
              <a:t/>
            </a:r>
            <a:br>
              <a:rPr lang="ru-RU" altLang="ru-RU" sz="1800" b="1" smtClean="0">
                <a:solidFill>
                  <a:schemeClr val="tx1"/>
                </a:solidFill>
              </a:rPr>
            </a:br>
            <a:r>
              <a:rPr lang="ru-RU" altLang="ru-RU" sz="2400" b="1" smtClean="0">
                <a:solidFill>
                  <a:schemeClr val="tx1"/>
                </a:solidFill>
              </a:rPr>
              <a:t>На свету он зеленеет, </a:t>
            </a:r>
            <a:r>
              <a:rPr lang="ru-RU" altLang="ru-RU" sz="1800" b="1" smtClean="0">
                <a:solidFill>
                  <a:schemeClr val="tx1"/>
                </a:solidFill>
              </a:rPr>
              <a:t/>
            </a:r>
            <a:br>
              <a:rPr lang="ru-RU" altLang="ru-RU" sz="1800" b="1" smtClean="0">
                <a:solidFill>
                  <a:schemeClr val="tx1"/>
                </a:solidFill>
              </a:rPr>
            </a:br>
            <a:endParaRPr lang="ru-RU" altLang="ru-RU" sz="1800" b="1" smtClean="0">
              <a:solidFill>
                <a:schemeClr val="tx1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82000" cy="51054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altLang="ru-RU" b="1" smtClean="0"/>
          </a:p>
          <a:p>
            <a:pPr eaLnBrk="1" hangingPunct="1"/>
            <a:endParaRPr lang="ru-RU" altLang="ru-RU" smtClean="0"/>
          </a:p>
        </p:txBody>
      </p:sp>
      <p:pic>
        <p:nvPicPr>
          <p:cNvPr id="40969" name="Picture 9" descr="[BIO6_03-22]_[PF_03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82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533400" y="5562600"/>
            <a:ext cx="784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  <a:latin typeface="Arial" charset="0"/>
              </a:rPr>
              <a:t>Так запомни же навек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  <a:latin typeface="Arial" charset="0"/>
              </a:rPr>
              <a:t>Клубень - это сам побег!</a:t>
            </a: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2895600" y="2819400"/>
            <a:ext cx="3373438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0"/>
              </a:spcAft>
              <a:buFontTx/>
              <a:buNone/>
            </a:pPr>
            <a:r>
              <a:rPr lang="ru-RU" altLang="ru-RU" sz="2400" b="1" smtClean="0">
                <a:solidFill>
                  <a:prstClr val="black"/>
                </a:solidFill>
                <a:latin typeface="Arial" charset="0"/>
              </a:rPr>
              <a:t>И семян он не имеет.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057400" y="3200400"/>
            <a:ext cx="4619625" cy="2206625"/>
            <a:chOff x="1152" y="2256"/>
            <a:chExt cx="2910" cy="1390"/>
          </a:xfrm>
        </p:grpSpPr>
        <p:pic>
          <p:nvPicPr>
            <p:cNvPr id="11273" name="Picture 12" descr="плод картофел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77" r="4430"/>
            <a:stretch>
              <a:fillRect/>
            </a:stretch>
          </p:blipFill>
          <p:spPr bwMode="auto">
            <a:xfrm>
              <a:off x="2832" y="2256"/>
              <a:ext cx="1230" cy="1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12" descr="плод картофеля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305"/>
            <a:stretch>
              <a:fillRect/>
            </a:stretch>
          </p:blipFill>
          <p:spPr bwMode="auto">
            <a:xfrm>
              <a:off x="1152" y="2256"/>
              <a:ext cx="1680" cy="1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7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4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409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2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40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40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40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740"/>
                            </p:stCondLst>
                            <p:childTnLst>
                              <p:par>
                                <p:cTn id="2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40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40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40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580"/>
                            </p:stCondLst>
                            <p:childTnLst>
                              <p:par>
                                <p:cTn id="35" presetID="20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autoRev="1" fill="hold"/>
                                        <p:tgtEl>
                                          <p:spTgt spid="40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autoRev="1" fill="hold"/>
                                        <p:tgtEl>
                                          <p:spTgt spid="40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autoRev="1" fill="hold"/>
                                        <p:tgtEl>
                                          <p:spTgt spid="40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480"/>
                            </p:stCondLst>
                            <p:childTnLst>
                              <p:par>
                                <p:cTn id="40" presetID="4" presetClass="emph" presetSubtype="2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41" dur="2000" fill="hold"/>
                                        <p:tgtEl>
                                          <p:spTgt spid="40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7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5400" b="1" dirty="0" smtClean="0">
                <a:solidFill>
                  <a:schemeClr val="bg1">
                    <a:lumMod val="50000"/>
                  </a:schemeClr>
                </a:solidFill>
              </a:rPr>
              <a:t>Сложный колос</a:t>
            </a:r>
            <a:endParaRPr lang="en-US" altLang="ru-RU" sz="5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9507" name="Picture 3" descr="Scan01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205038"/>
            <a:ext cx="127158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3203575" y="2133600"/>
            <a:ext cx="4824413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smtClean="0">
                <a:solidFill>
                  <a:srgbClr val="000000"/>
                </a:solidFill>
              </a:rPr>
              <a:t>На длинном, тонком общем цветоносном побеге располагаются простые колоски, состоящие из 2-3-х сидячих цветков.</a:t>
            </a:r>
            <a:endParaRPr lang="en-US" altLang="ru-RU" sz="28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7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/>
      <p:bldP spid="14950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5400" b="1" dirty="0" smtClean="0">
                <a:solidFill>
                  <a:schemeClr val="bg1">
                    <a:lumMod val="50000"/>
                  </a:schemeClr>
                </a:solidFill>
              </a:rPr>
              <a:t>Сложный колос</a:t>
            </a:r>
            <a:endParaRPr lang="en-US" altLang="ru-RU" sz="54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4429125" y="1857375"/>
            <a:ext cx="1428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Пшеница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7215188" y="5286375"/>
            <a:ext cx="86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Рожь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1214438" y="3500438"/>
            <a:ext cx="1296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Ячмень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  <p:pic>
        <p:nvPicPr>
          <p:cNvPr id="34822" name="Picture 13" descr="http://infoindustria.com.ua/wp-content/uploads/2016/03/yachmen-metelkoy-300x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00188"/>
            <a:ext cx="3214688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review-image" descr="http://znaika.ru/synopsis_content/5533652856be8026591318e421a5a65aeaa685bec8cd63827a7c36/Semeistvo%20Zlakovye.files/image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2"/>
          <a:stretch>
            <a:fillRect/>
          </a:stretch>
        </p:blipFill>
        <p:spPr bwMode="auto">
          <a:xfrm>
            <a:off x="6643688" y="1500188"/>
            <a:ext cx="20701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5" descr="http://maha0808.artphoto.pro/photo.ashx?photoid=406673&amp;type=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357438"/>
            <a:ext cx="2841625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7" descr="http://www.fides-lab.ru/ris/ti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000500"/>
            <a:ext cx="296545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Прямоугольник 17"/>
          <p:cNvSpPr>
            <a:spLocks noChangeArrowheads="1"/>
          </p:cNvSpPr>
          <p:nvPr/>
        </p:nvSpPr>
        <p:spPr bwMode="auto">
          <a:xfrm>
            <a:off x="1285875" y="6286500"/>
            <a:ext cx="1766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smtClean="0">
                <a:solidFill>
                  <a:srgbClr val="000000"/>
                </a:solidFill>
              </a:rPr>
              <a:t>Тимофеевка</a:t>
            </a:r>
            <a:endParaRPr lang="en-US" altLang="ru-RU" sz="20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600" b="1" dirty="0" smtClean="0">
                <a:solidFill>
                  <a:schemeClr val="bg1">
                    <a:lumMod val="50000"/>
                  </a:schemeClr>
                </a:solidFill>
              </a:rPr>
              <a:t>Сравните</a:t>
            </a:r>
            <a:endParaRPr lang="en-US" altLang="ru-RU" sz="66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5651" name="Picture 3" descr="Scan0150"/>
          <p:cNvPicPr>
            <a:picLocks noChangeAspect="1" noChangeArrowheads="1"/>
          </p:cNvPicPr>
          <p:nvPr/>
        </p:nvPicPr>
        <p:blipFill>
          <a:blip r:embed="rId2">
            <a:lum bright="-10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420938"/>
            <a:ext cx="20383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2" name="Picture 4" descr="Scan0144"/>
          <p:cNvPicPr>
            <a:picLocks noChangeAspect="1" noChangeArrowheads="1"/>
          </p:cNvPicPr>
          <p:nvPr/>
        </p:nvPicPr>
        <p:blipFill>
          <a:blip r:embed="rId3">
            <a:lum bright="-8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420938"/>
            <a:ext cx="17605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3" name="Text Box 5"/>
          <p:cNvSpPr txBox="1">
            <a:spLocks noChangeArrowheads="1"/>
          </p:cNvSpPr>
          <p:nvPr/>
        </p:nvSpPr>
        <p:spPr bwMode="auto">
          <a:xfrm>
            <a:off x="684213" y="5445125"/>
            <a:ext cx="73437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smtClean="0">
                <a:solidFill>
                  <a:srgbClr val="000000"/>
                </a:solidFill>
              </a:rPr>
              <a:t>        </a:t>
            </a:r>
            <a:r>
              <a:rPr lang="ru-RU" altLang="ru-RU" sz="2400" b="1" smtClean="0">
                <a:solidFill>
                  <a:srgbClr val="000000"/>
                </a:solidFill>
              </a:rPr>
              <a:t>Зонтик                             Сложный зонтик</a:t>
            </a:r>
            <a:endParaRPr lang="en-US" altLang="ru-RU" sz="2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7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/>
      <p:bldP spid="15565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6600" b="1" dirty="0" smtClean="0">
                <a:solidFill>
                  <a:schemeClr val="bg1">
                    <a:lumMod val="50000"/>
                  </a:schemeClr>
                </a:solidFill>
              </a:rPr>
              <a:t>Сравните</a:t>
            </a:r>
            <a:endParaRPr lang="en-US" altLang="ru-RU" sz="66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4627" name="Picture 3" descr="Scan0147"/>
          <p:cNvPicPr>
            <a:picLocks noChangeAspect="1" noChangeArrowheads="1"/>
          </p:cNvPicPr>
          <p:nvPr/>
        </p:nvPicPr>
        <p:blipFill>
          <a:blip r:embed="rId2">
            <a:lum bright="-1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916113"/>
            <a:ext cx="74136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Picture 4" descr="Scan0151"/>
          <p:cNvPicPr>
            <a:picLocks noChangeAspect="1" noChangeArrowheads="1"/>
          </p:cNvPicPr>
          <p:nvPr/>
        </p:nvPicPr>
        <p:blipFill>
          <a:blip r:embed="rId3">
            <a:lum bright="-1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060575"/>
            <a:ext cx="118427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9" name="Text Box 5"/>
          <p:cNvSpPr txBox="1">
            <a:spLocks noChangeArrowheads="1"/>
          </p:cNvSpPr>
          <p:nvPr/>
        </p:nvSpPr>
        <p:spPr bwMode="auto">
          <a:xfrm>
            <a:off x="468313" y="5445125"/>
            <a:ext cx="74882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b="1" smtClean="0">
                <a:solidFill>
                  <a:srgbClr val="000000"/>
                </a:solidFill>
              </a:rPr>
              <a:t>       </a:t>
            </a:r>
            <a:r>
              <a:rPr lang="ru-RU" altLang="ru-RU" sz="2400" b="1" smtClean="0">
                <a:solidFill>
                  <a:srgbClr val="000000"/>
                </a:solidFill>
              </a:rPr>
              <a:t>Колос                               Сложный колос</a:t>
            </a:r>
            <a:endParaRPr lang="en-US" altLang="ru-RU" sz="2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4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/>
      <p:bldP spid="15462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Scan0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714500"/>
            <a:ext cx="165576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1" name="Picture 3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3426026">
            <a:off x="6367462" y="3000376"/>
            <a:ext cx="523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Picture 4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3591477">
            <a:off x="6355556" y="3918745"/>
            <a:ext cx="4921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5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2715116">
            <a:off x="6287294" y="3585369"/>
            <a:ext cx="4921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6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2465970">
            <a:off x="5727700" y="3097213"/>
            <a:ext cx="550863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5" name="Picture 7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2125167">
            <a:off x="5654675" y="3887788"/>
            <a:ext cx="58261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6" name="Picture 8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8404976">
            <a:off x="5456238" y="3394075"/>
            <a:ext cx="6096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7" name="Picture 9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596240">
            <a:off x="6124575" y="1682750"/>
            <a:ext cx="523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8" name="Picture 10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7685980">
            <a:off x="5716588" y="2649538"/>
            <a:ext cx="493712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9" name="Picture 11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1864714">
            <a:off x="6186488" y="2079625"/>
            <a:ext cx="4651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20" name="Rectangle 12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algn="ctr" eaLnBrk="1" hangingPunct="1"/>
            <a:r>
              <a:rPr lang="ru-RU" altLang="ru-RU" sz="4800" b="1" dirty="0" smtClean="0">
                <a:solidFill>
                  <a:schemeClr val="bg1">
                    <a:lumMod val="50000"/>
                  </a:schemeClr>
                </a:solidFill>
              </a:rPr>
              <a:t>Сравнить</a:t>
            </a:r>
            <a:endParaRPr lang="en-US" altLang="ru-RU" sz="4800" b="1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5421" name="Picture 13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4497899">
            <a:off x="6320632" y="2369344"/>
            <a:ext cx="46513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2" name="Picture 14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8966137">
            <a:off x="5499100" y="4311650"/>
            <a:ext cx="57785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23" name="Picture 15" descr="Копия Scan0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5" t="12752" r="13936" b="70132"/>
          <a:stretch>
            <a:fillRect/>
          </a:stretch>
        </p:blipFill>
        <p:spPr bwMode="auto">
          <a:xfrm rot="-1751322">
            <a:off x="5961063" y="2500313"/>
            <a:ext cx="43497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24" name="Text Box 16"/>
          <p:cNvSpPr txBox="1">
            <a:spLocks noChangeArrowheads="1"/>
          </p:cNvSpPr>
          <p:nvPr/>
        </p:nvSpPr>
        <p:spPr bwMode="auto">
          <a:xfrm>
            <a:off x="1214438" y="5286375"/>
            <a:ext cx="7358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smtClean="0">
                <a:solidFill>
                  <a:srgbClr val="000000"/>
                </a:solidFill>
              </a:rPr>
              <a:t>Кисть                           Сложная кисть (метелка) </a:t>
            </a:r>
            <a:endParaRPr lang="en-US" altLang="ru-RU" sz="2400" b="1" smtClean="0">
              <a:solidFill>
                <a:srgbClr val="000000"/>
              </a:solidFill>
            </a:endParaRPr>
          </a:p>
        </p:txBody>
      </p:sp>
      <p:pic>
        <p:nvPicPr>
          <p:cNvPr id="17" name="Picture 4" descr="Scan0143"/>
          <p:cNvPicPr>
            <a:picLocks noChangeAspect="1" noChangeArrowheads="1"/>
          </p:cNvPicPr>
          <p:nvPr/>
        </p:nvPicPr>
        <p:blipFill>
          <a:blip r:embed="rId2">
            <a:lum bright="-14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2000250"/>
            <a:ext cx="137318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2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5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5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5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5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5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5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5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5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80"/>
                            </p:stCondLst>
                            <p:childTnLst>
                              <p:par>
                                <p:cTn id="5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20" grpId="0"/>
      <p:bldP spid="14542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_509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8" b="5478"/>
          <a:stretch>
            <a:fillRect/>
          </a:stretch>
        </p:blipFill>
        <p:spPr bwMode="auto">
          <a:xfrm>
            <a:off x="4932363" y="1557338"/>
            <a:ext cx="3648075" cy="276542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персик-1-(разрез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5" t="-8076" r="-14195" b="-8076"/>
          <a:stretch>
            <a:fillRect/>
          </a:stretch>
        </p:blipFill>
        <p:spPr bwMode="auto">
          <a:xfrm>
            <a:off x="684213" y="3644900"/>
            <a:ext cx="2159000" cy="2130425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44" name="Picture 4" descr="Лимон (разрез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7" t="-7559" r="-6677" b="-7559"/>
          <a:stretch>
            <a:fillRect/>
          </a:stretch>
        </p:blipFill>
        <p:spPr bwMode="auto">
          <a:xfrm>
            <a:off x="3492500" y="4221163"/>
            <a:ext cx="2374900" cy="2225675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78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chemeClr val="tx2">
                    <a:satMod val="130000"/>
                  </a:schemeClr>
                </a:solidFill>
              </a:rPr>
              <a:t>СТРОЕНИЕ ПЛОДА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ru-RU" sz="2800" smtClean="0"/>
              <a:t>      </a:t>
            </a:r>
            <a:r>
              <a:rPr lang="ru-RU" altLang="ru-RU" sz="2800" smtClean="0"/>
              <a:t>Семена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ru-RU" sz="2800" smtClean="0"/>
              <a:t>      </a:t>
            </a:r>
            <a:r>
              <a:rPr lang="ru-RU" altLang="ru-RU" sz="2800" smtClean="0"/>
              <a:t>Околоплодник</a:t>
            </a:r>
          </a:p>
        </p:txBody>
      </p:sp>
    </p:spTree>
    <p:extLst>
      <p:ext uri="{BB962C8B-B14F-4D97-AF65-F5344CB8AC3E}">
        <p14:creationId xmlns:p14="http://schemas.microsoft.com/office/powerpoint/2010/main" val="24626082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satMod val="130000"/>
                  </a:schemeClr>
                </a:solidFill>
              </a:rPr>
              <a:t>Околоплодник образуется из стенок завязи пестика. Семена образуются из семязачатков.</a:t>
            </a:r>
          </a:p>
        </p:txBody>
      </p:sp>
      <p:pic>
        <p:nvPicPr>
          <p:cNvPr id="11268" name="Picture 4" descr="Картинка 6 из 798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71688"/>
            <a:ext cx="4398963" cy="3670300"/>
          </a:xfrm>
        </p:spPr>
      </p:pic>
      <p:pic>
        <p:nvPicPr>
          <p:cNvPr id="11269" name="Picture 5" descr="{B752E1EC-604C-40A4-A941-C8F5224910AC}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71688"/>
            <a:ext cx="2867025" cy="363061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05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4438" y="609600"/>
            <a:ext cx="7572375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Значение </a:t>
            </a:r>
            <a:r>
              <a:rPr lang="en-US" dirty="0" smtClean="0">
                <a:solidFill>
                  <a:schemeClr val="tx2">
                    <a:satMod val="130000"/>
                  </a:schemeClr>
                </a:solidFill>
              </a:rPr>
              <a:t>  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околоплодника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643063"/>
            <a:ext cx="7815263" cy="4929187"/>
          </a:xfrm>
        </p:spPr>
        <p:txBody>
          <a:bodyPr lIns="92075" tIns="46038" rIns="92075" bIns="46038"/>
          <a:lstStyle/>
          <a:p>
            <a:pPr eaLnBrk="1" hangingPunct="1">
              <a:buFont typeface="Wingdings 2" pitchFamily="18" charset="2"/>
              <a:buNone/>
            </a:pPr>
            <a:r>
              <a:rPr lang="en-US" altLang="ru-RU" sz="2800" b="1" smtClean="0"/>
              <a:t>   </a:t>
            </a:r>
            <a:r>
              <a:rPr lang="ru-RU" altLang="ru-RU" b="1" smtClean="0"/>
              <a:t>Защищает семена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ru-RU" b="1" smtClean="0"/>
              <a:t>   </a:t>
            </a:r>
            <a:r>
              <a:rPr lang="ru-RU" altLang="ru-RU" b="1" smtClean="0"/>
              <a:t>Способствуют распространению семян</a:t>
            </a:r>
          </a:p>
        </p:txBody>
      </p:sp>
      <p:pic>
        <p:nvPicPr>
          <p:cNvPr id="12293" name="Picture 4" descr="Мали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78" t="-4199" r="-5478" b="-4199"/>
          <a:stretch>
            <a:fillRect/>
          </a:stretch>
        </p:blipFill>
        <p:spPr bwMode="auto">
          <a:xfrm>
            <a:off x="611188" y="3860800"/>
            <a:ext cx="1514475" cy="1631950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4" name="Picture 5" descr="Scan0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5" t="-5164" r="-3645" b="-5164"/>
          <a:stretch>
            <a:fillRect/>
          </a:stretch>
        </p:blipFill>
        <p:spPr bwMode="auto">
          <a:xfrm>
            <a:off x="5003800" y="5157788"/>
            <a:ext cx="1954213" cy="1419225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5" name="Picture 6" descr="Одуванчик парашютики">
            <a:hlinkClick r:id="rId4" action="ppaction://hlinkpres?slideindex=6&amp;slidetitle=Слайд 6"/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8" r="-11118"/>
          <a:stretch>
            <a:fillRect/>
          </a:stretch>
        </p:blipFill>
        <p:spPr bwMode="auto">
          <a:xfrm>
            <a:off x="7353300" y="3500438"/>
            <a:ext cx="1455738" cy="2503487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6" name="Picture 7" descr="Scan00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70" t="-9264" r="-10570" b="-4631"/>
          <a:stretch>
            <a:fillRect/>
          </a:stretch>
        </p:blipFill>
        <p:spPr bwMode="auto">
          <a:xfrm>
            <a:off x="2484438" y="4652963"/>
            <a:ext cx="1671637" cy="1798637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297" name="Picture 8" descr="Scan005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3" t="-9103" r="-7913" b="-9103"/>
          <a:stretch>
            <a:fillRect/>
          </a:stretch>
        </p:blipFill>
        <p:spPr bwMode="auto">
          <a:xfrm>
            <a:off x="4716463" y="3357563"/>
            <a:ext cx="1657350" cy="1471612"/>
          </a:xfrm>
          <a:prstGeom prst="rect">
            <a:avLst/>
          </a:prstGeom>
          <a:solidFill>
            <a:schemeClr val="tx1"/>
          </a:solidFill>
          <a:ln w="2857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58702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7200" b="1" dirty="0" smtClean="0">
                <a:solidFill>
                  <a:schemeClr val="tx2">
                    <a:satMod val="130000"/>
                  </a:schemeClr>
                </a:solidFill>
              </a:rPr>
              <a:t>Плоды </a:t>
            </a:r>
            <a:br>
              <a:rPr lang="ru-RU" sz="7200" b="1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b="1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214438"/>
            <a:ext cx="3810000" cy="34290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en-US" sz="4400" b="1" dirty="0" smtClean="0"/>
              <a:t>  </a:t>
            </a:r>
            <a:r>
              <a:rPr lang="ru-RU" sz="4400" b="1" dirty="0" smtClean="0"/>
              <a:t> </a:t>
            </a:r>
            <a:r>
              <a:rPr lang="ru-RU" sz="2800" b="1" dirty="0" smtClean="0">
                <a:solidFill>
                  <a:schemeClr val="tx2">
                    <a:satMod val="130000"/>
                  </a:schemeClr>
                </a:solidFill>
              </a:rPr>
              <a:t>по типу околоплодника</a:t>
            </a:r>
            <a:endParaRPr lang="ru-RU" sz="2800" b="1" dirty="0" smtClean="0"/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ru-RU" sz="3600" b="1" dirty="0" smtClean="0"/>
              <a:t>  Сухие.</a:t>
            </a:r>
          </a:p>
          <a:p>
            <a:pPr eaLnBrk="1" hangingPunct="1">
              <a:buFont typeface="Wingdings 2" pitchFamily="18" charset="2"/>
              <a:buNone/>
              <a:defRPr/>
            </a:pPr>
            <a:r>
              <a:rPr lang="en-US" sz="3600" b="1" dirty="0" smtClean="0"/>
              <a:t>  </a:t>
            </a:r>
            <a:r>
              <a:rPr lang="ru-RU" sz="3600" b="1" dirty="0" smtClean="0"/>
              <a:t>Сочные.</a:t>
            </a:r>
          </a:p>
        </p:txBody>
      </p:sp>
      <p:sp>
        <p:nvSpPr>
          <p:cNvPr id="13316" name="Содержимое 8"/>
          <p:cNvSpPr>
            <a:spLocks noGrp="1"/>
          </p:cNvSpPr>
          <p:nvPr>
            <p:ph sz="half" idx="2"/>
          </p:nvPr>
        </p:nvSpPr>
        <p:spPr>
          <a:xfrm>
            <a:off x="4700588" y="1379538"/>
            <a:ext cx="3743325" cy="2428875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ru-RU" altLang="ru-RU" smtClean="0"/>
              <a:t> </a:t>
            </a:r>
            <a:r>
              <a:rPr lang="ru-RU" altLang="ru-RU" b="1" smtClean="0">
                <a:solidFill>
                  <a:srgbClr val="663300"/>
                </a:solidFill>
              </a:rPr>
              <a:t>по количеству семян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sz="3600" b="1" smtClean="0"/>
              <a:t>Односемянные.</a:t>
            </a:r>
          </a:p>
          <a:p>
            <a:pPr eaLnBrk="1" hangingPunct="1">
              <a:buFont typeface="Wingdings 2" pitchFamily="18" charset="2"/>
              <a:buNone/>
            </a:pPr>
            <a:r>
              <a:rPr lang="ru-RU" altLang="ru-RU" sz="3600" b="1" smtClean="0"/>
              <a:t>Многосемянные.</a:t>
            </a:r>
          </a:p>
        </p:txBody>
      </p:sp>
      <p:pic>
        <p:nvPicPr>
          <p:cNvPr id="13317" name="Picture 4" descr="персик-1-(разрез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95" t="-8076" r="-14195" b="-8076"/>
          <a:stretch>
            <a:fillRect/>
          </a:stretch>
        </p:blipFill>
        <p:spPr bwMode="auto">
          <a:xfrm>
            <a:off x="468313" y="4221163"/>
            <a:ext cx="2232025" cy="2201862"/>
          </a:xfrm>
          <a:prstGeom prst="rect">
            <a:avLst/>
          </a:prstGeom>
          <a:solidFill>
            <a:srgbClr val="000000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318" name="Picture 7" descr="горо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00" t="-17876" r="-3000" b="-17876"/>
          <a:stretch>
            <a:fillRect/>
          </a:stretch>
        </p:blipFill>
        <p:spPr bwMode="auto">
          <a:xfrm>
            <a:off x="3214688" y="4500563"/>
            <a:ext cx="2881312" cy="1779587"/>
          </a:xfrm>
          <a:prstGeom prst="rect">
            <a:avLst/>
          </a:prstGeom>
          <a:solidFill>
            <a:srgbClr val="000000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319" name="Picture 4" descr="o_509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9" b="9129"/>
          <a:stretch>
            <a:fillRect/>
          </a:stretch>
        </p:blipFill>
        <p:spPr bwMode="auto">
          <a:xfrm>
            <a:off x="6572250" y="4103688"/>
            <a:ext cx="2352675" cy="2143125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4406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620000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87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B59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ru-RU" altLang="ru-RU" sz="3200" smtClean="0">
                <a:solidFill>
                  <a:srgbClr val="FF0000"/>
                </a:solidFill>
                <a:latin typeface="Arial Black" pitchFamily="34" charset="0"/>
              </a:rPr>
              <a:t>растения, имеющие клубни</a:t>
            </a:r>
          </a:p>
        </p:txBody>
      </p:sp>
      <p:pic>
        <p:nvPicPr>
          <p:cNvPr id="12291" name="Рисунок 15" descr="топи цвет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061">
            <a:off x="298450" y="1116013"/>
            <a:ext cx="3884613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16" descr="хохлатк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3858">
            <a:off x="3852863" y="1022350"/>
            <a:ext cx="3529012" cy="44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17" descr="хохлатка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0192">
            <a:off x="6378575" y="2151063"/>
            <a:ext cx="2814638" cy="442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14"/>
          <p:cNvSpPr>
            <a:spLocks noChangeArrowheads="1"/>
          </p:cNvSpPr>
          <p:nvPr/>
        </p:nvSpPr>
        <p:spPr bwMode="auto">
          <a:xfrm>
            <a:off x="4724400" y="5715000"/>
            <a:ext cx="1219200" cy="45720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66FF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smtClean="0">
                <a:solidFill>
                  <a:prstClr val="black"/>
                </a:solidFill>
                <a:latin typeface="Arial" charset="0"/>
              </a:rPr>
              <a:t>Хохлатка </a:t>
            </a:r>
          </a:p>
        </p:txBody>
      </p:sp>
      <p:sp>
        <p:nvSpPr>
          <p:cNvPr id="12295" name="Rectangle 14"/>
          <p:cNvSpPr>
            <a:spLocks noChangeArrowheads="1"/>
          </p:cNvSpPr>
          <p:nvPr/>
        </p:nvSpPr>
        <p:spPr bwMode="auto">
          <a:xfrm>
            <a:off x="1219200" y="3810000"/>
            <a:ext cx="1676400" cy="45720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66FF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dirty="0" smtClean="0">
                <a:solidFill>
                  <a:prstClr val="black"/>
                </a:solidFill>
                <a:latin typeface="Arial" charset="0"/>
              </a:rPr>
              <a:t>Топинамбур </a:t>
            </a:r>
          </a:p>
        </p:txBody>
      </p:sp>
      <p:pic>
        <p:nvPicPr>
          <p:cNvPr id="12296" name="Рисунок 21" descr="топинамбур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26304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285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Ягода</a:t>
            </a:r>
            <a:endParaRPr lang="ru-RU" dirty="0"/>
          </a:p>
        </p:txBody>
      </p:sp>
      <p:sp>
        <p:nvSpPr>
          <p:cNvPr id="15363" name="Объект 3"/>
          <p:cNvSpPr>
            <a:spLocks noGrp="1"/>
          </p:cNvSpPr>
          <p:nvPr>
            <p:ph idx="1"/>
          </p:nvPr>
        </p:nvSpPr>
        <p:spPr>
          <a:xfrm>
            <a:off x="1435100" y="1447800"/>
            <a:ext cx="7499350" cy="5221288"/>
          </a:xfrm>
        </p:spPr>
        <p:txBody>
          <a:bodyPr/>
          <a:lstStyle/>
          <a:p>
            <a:r>
              <a:rPr lang="ru-RU" altLang="ru-RU" smtClean="0"/>
              <a:t>Сочный плод с мякотью, покрытой снаружи тонкой кожицей. Внутри плодов много мелких семян.</a:t>
            </a:r>
          </a:p>
          <a:p>
            <a:r>
              <a:rPr lang="ru-RU" altLang="ru-RU" smtClean="0"/>
              <a:t>Встречаются и односемянные ягоды, например, у барбариса.</a:t>
            </a:r>
          </a:p>
          <a:p>
            <a:endParaRPr lang="ru-RU" altLang="ru-RU" smtClean="0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149725"/>
            <a:ext cx="241458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149725"/>
            <a:ext cx="2157412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149725"/>
            <a:ext cx="2122488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0504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Яблоко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38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В его образовании, кроме завязи, принимают участие нижние части тычинок, лепестков, чашелистиков и цветоложе. Семена лежат в плёнчатых сухих камерах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89288"/>
            <a:ext cx="3316288" cy="248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46463"/>
            <a:ext cx="1768475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0" name="TextBox 3"/>
          <p:cNvSpPr txBox="1">
            <a:spLocks noChangeArrowheads="1"/>
          </p:cNvSpPr>
          <p:nvPr/>
        </p:nvSpPr>
        <p:spPr bwMode="auto">
          <a:xfrm>
            <a:off x="3348038" y="5373688"/>
            <a:ext cx="1008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prstClr val="black"/>
                </a:solidFill>
              </a:rPr>
              <a:t>Айва</a:t>
            </a:r>
          </a:p>
        </p:txBody>
      </p:sp>
    </p:spTree>
    <p:extLst>
      <p:ext uri="{BB962C8B-B14F-4D97-AF65-F5344CB8AC3E}">
        <p14:creationId xmlns:p14="http://schemas.microsoft.com/office/powerpoint/2010/main" val="38643684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Тыквина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Семена лежат в сочной мякоти плода, наружный слой околоплодника деревянистый.</a:t>
            </a:r>
          </a:p>
          <a:p>
            <a:endParaRPr lang="ru-RU" altLang="ru-RU" smtClean="0"/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565400"/>
            <a:ext cx="3255963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106738"/>
            <a:ext cx="228600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452938"/>
            <a:ext cx="2568575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6128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Померанец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373188"/>
            <a:ext cx="3205162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719512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61048"/>
            <a:ext cx="3863975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3503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458200" cy="664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253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Костянка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707028" cy="21581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4"/>
            <a:ext cx="3013075" cy="295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Box 3"/>
          <p:cNvSpPr txBox="1">
            <a:spLocks noChangeArrowheads="1"/>
          </p:cNvSpPr>
          <p:nvPr/>
        </p:nvSpPr>
        <p:spPr bwMode="auto">
          <a:xfrm rot="10800000" flipV="1">
            <a:off x="1258888" y="1268413"/>
            <a:ext cx="4033837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smtClean="0">
                <a:solidFill>
                  <a:prstClr val="black"/>
                </a:solidFill>
              </a:rPr>
              <a:t>Сочный плод с тонкой кожицей, мякотью и одревесневшим внутренним слоем околоплодника – косточкой, внутри которой находится одно семя</a:t>
            </a:r>
          </a:p>
        </p:txBody>
      </p:sp>
    </p:spTree>
    <p:extLst>
      <p:ext uri="{BB962C8B-B14F-4D97-AF65-F5344CB8AC3E}">
        <p14:creationId xmlns:p14="http://schemas.microsoft.com/office/powerpoint/2010/main" val="31385761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</a:rPr>
              <a:t>Многокостянка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404813"/>
            <a:ext cx="2951163" cy="2981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22675"/>
            <a:ext cx="2951163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Прямоугольник 3"/>
          <p:cNvSpPr>
            <a:spLocks noChangeArrowheads="1"/>
          </p:cNvSpPr>
          <p:nvPr/>
        </p:nvSpPr>
        <p:spPr bwMode="auto">
          <a:xfrm>
            <a:off x="1187450" y="1268413"/>
            <a:ext cx="45720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3200" smtClean="0">
                <a:solidFill>
                  <a:prstClr val="black"/>
                </a:solidFill>
              </a:rPr>
              <a:t>На белом коническом сухом цветоложе расположены многочисленные сочные костянки.</a:t>
            </a:r>
          </a:p>
        </p:txBody>
      </p:sp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076700"/>
            <a:ext cx="2736850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1829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2643188" y="250825"/>
            <a:ext cx="5708650" cy="646113"/>
          </a:xfrm>
          <a:prstGeom prst="rect">
            <a:avLst/>
          </a:prstGeom>
          <a:solidFill>
            <a:srgbClr val="FBB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1" name="Rectangle 5"/>
          <p:cNvSpPr>
            <a:spLocks noChangeArrowheads="1"/>
          </p:cNvSpPr>
          <p:nvPr/>
        </p:nvSpPr>
        <p:spPr bwMode="auto">
          <a:xfrm>
            <a:off x="2643188" y="250825"/>
            <a:ext cx="5708650" cy="646113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2" name="Rectangle 6"/>
          <p:cNvSpPr>
            <a:spLocks noChangeArrowheads="1"/>
          </p:cNvSpPr>
          <p:nvPr/>
        </p:nvSpPr>
        <p:spPr bwMode="auto">
          <a:xfrm>
            <a:off x="3213100" y="292100"/>
            <a:ext cx="46958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300" b="1" smtClean="0">
                <a:solidFill>
                  <a:srgbClr val="000000"/>
                </a:solidFill>
                <a:latin typeface="Arial" charset="0"/>
              </a:rPr>
              <a:t>Ореховидные плоды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1908175" y="1112838"/>
            <a:ext cx="2378075" cy="776287"/>
          </a:xfrm>
          <a:prstGeom prst="rect">
            <a:avLst/>
          </a:prstGeom>
          <a:solidFill>
            <a:srgbClr val="FBB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4" name="Rectangle 8"/>
          <p:cNvSpPr>
            <a:spLocks noChangeArrowheads="1"/>
          </p:cNvSpPr>
          <p:nvPr/>
        </p:nvSpPr>
        <p:spPr bwMode="auto">
          <a:xfrm>
            <a:off x="1908175" y="1112838"/>
            <a:ext cx="2378075" cy="776287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2036763" y="5900738"/>
            <a:ext cx="2379662" cy="777875"/>
          </a:xfrm>
          <a:prstGeom prst="rect">
            <a:avLst/>
          </a:prstGeom>
          <a:solidFill>
            <a:srgbClr val="FBB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6" name="Rectangle 10"/>
          <p:cNvSpPr>
            <a:spLocks noChangeArrowheads="1"/>
          </p:cNvSpPr>
          <p:nvPr/>
        </p:nvSpPr>
        <p:spPr bwMode="auto">
          <a:xfrm>
            <a:off x="2036763" y="5900738"/>
            <a:ext cx="2379662" cy="777875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7" name="Rectangle 11"/>
          <p:cNvSpPr>
            <a:spLocks noChangeArrowheads="1"/>
          </p:cNvSpPr>
          <p:nvPr/>
        </p:nvSpPr>
        <p:spPr bwMode="auto">
          <a:xfrm>
            <a:off x="1908175" y="2062163"/>
            <a:ext cx="2378075" cy="776287"/>
          </a:xfrm>
          <a:prstGeom prst="rect">
            <a:avLst/>
          </a:prstGeom>
          <a:solidFill>
            <a:srgbClr val="FBB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8" name="Rectangle 12"/>
          <p:cNvSpPr>
            <a:spLocks noChangeArrowheads="1"/>
          </p:cNvSpPr>
          <p:nvPr/>
        </p:nvSpPr>
        <p:spPr bwMode="auto">
          <a:xfrm>
            <a:off x="1908175" y="2062163"/>
            <a:ext cx="2378075" cy="776287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39" name="Rectangle 13"/>
          <p:cNvSpPr>
            <a:spLocks noChangeArrowheads="1"/>
          </p:cNvSpPr>
          <p:nvPr/>
        </p:nvSpPr>
        <p:spPr bwMode="auto">
          <a:xfrm>
            <a:off x="1993900" y="4953000"/>
            <a:ext cx="2378075" cy="776288"/>
          </a:xfrm>
          <a:prstGeom prst="rect">
            <a:avLst/>
          </a:prstGeom>
          <a:solidFill>
            <a:srgbClr val="FBB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40" name="Rectangle 14"/>
          <p:cNvSpPr>
            <a:spLocks noChangeArrowheads="1"/>
          </p:cNvSpPr>
          <p:nvPr/>
        </p:nvSpPr>
        <p:spPr bwMode="auto">
          <a:xfrm>
            <a:off x="1993900" y="4953000"/>
            <a:ext cx="2378075" cy="776288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41" name="Rectangle 15"/>
          <p:cNvSpPr>
            <a:spLocks noChangeArrowheads="1"/>
          </p:cNvSpPr>
          <p:nvPr/>
        </p:nvSpPr>
        <p:spPr bwMode="auto">
          <a:xfrm>
            <a:off x="1993900" y="3960813"/>
            <a:ext cx="2378075" cy="776287"/>
          </a:xfrm>
          <a:prstGeom prst="rect">
            <a:avLst/>
          </a:prstGeom>
          <a:solidFill>
            <a:srgbClr val="FBB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42" name="Rectangle 16"/>
          <p:cNvSpPr>
            <a:spLocks noChangeArrowheads="1"/>
          </p:cNvSpPr>
          <p:nvPr/>
        </p:nvSpPr>
        <p:spPr bwMode="auto">
          <a:xfrm>
            <a:off x="1993900" y="3960813"/>
            <a:ext cx="2378075" cy="776287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43" name="Rectangle 17"/>
          <p:cNvSpPr>
            <a:spLocks noChangeArrowheads="1"/>
          </p:cNvSpPr>
          <p:nvPr/>
        </p:nvSpPr>
        <p:spPr bwMode="auto">
          <a:xfrm>
            <a:off x="1908175" y="3011488"/>
            <a:ext cx="2378075" cy="776287"/>
          </a:xfrm>
          <a:prstGeom prst="rect">
            <a:avLst/>
          </a:prstGeom>
          <a:solidFill>
            <a:srgbClr val="FBB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44" name="Rectangle 18"/>
          <p:cNvSpPr>
            <a:spLocks noChangeArrowheads="1"/>
          </p:cNvSpPr>
          <p:nvPr/>
        </p:nvSpPr>
        <p:spPr bwMode="auto">
          <a:xfrm>
            <a:off x="1908175" y="3011488"/>
            <a:ext cx="2378075" cy="776287"/>
          </a:xfrm>
          <a:prstGeom prst="rect">
            <a:avLst/>
          </a:prstGeom>
          <a:noFill/>
          <a:ln w="349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45" name="Rectangle 19"/>
          <p:cNvSpPr>
            <a:spLocks noChangeArrowheads="1"/>
          </p:cNvSpPr>
          <p:nvPr/>
        </p:nvSpPr>
        <p:spPr bwMode="auto">
          <a:xfrm>
            <a:off x="1389063" y="449263"/>
            <a:ext cx="1254125" cy="33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46" name="Freeform 21"/>
          <p:cNvSpPr>
            <a:spLocks/>
          </p:cNvSpPr>
          <p:nvPr/>
        </p:nvSpPr>
        <p:spPr bwMode="auto">
          <a:xfrm>
            <a:off x="1524000" y="6248400"/>
            <a:ext cx="561975" cy="103188"/>
          </a:xfrm>
          <a:custGeom>
            <a:avLst/>
            <a:gdLst>
              <a:gd name="T0" fmla="*/ 0 w 354"/>
              <a:gd name="T1" fmla="*/ 2147483647 h 65"/>
              <a:gd name="T2" fmla="*/ 2147483647 w 354"/>
              <a:gd name="T3" fmla="*/ 2147483647 h 65"/>
              <a:gd name="T4" fmla="*/ 2147483647 w 354"/>
              <a:gd name="T5" fmla="*/ 2147483647 h 65"/>
              <a:gd name="T6" fmla="*/ 2147483647 w 354"/>
              <a:gd name="T7" fmla="*/ 2147483647 h 65"/>
              <a:gd name="T8" fmla="*/ 2147483647 w 354"/>
              <a:gd name="T9" fmla="*/ 0 h 65"/>
              <a:gd name="T10" fmla="*/ 2147483647 w 354"/>
              <a:gd name="T11" fmla="*/ 2147483647 h 65"/>
              <a:gd name="T12" fmla="*/ 0 w 354"/>
              <a:gd name="T13" fmla="*/ 2147483647 h 65"/>
              <a:gd name="T14" fmla="*/ 0 w 354"/>
              <a:gd name="T15" fmla="*/ 2147483647 h 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4"/>
              <a:gd name="T25" fmla="*/ 0 h 65"/>
              <a:gd name="T26" fmla="*/ 354 w 354"/>
              <a:gd name="T27" fmla="*/ 65 h 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4" h="65">
                <a:moveTo>
                  <a:pt x="0" y="43"/>
                </a:moveTo>
                <a:lnTo>
                  <a:pt x="289" y="43"/>
                </a:lnTo>
                <a:lnTo>
                  <a:pt x="289" y="65"/>
                </a:lnTo>
                <a:lnTo>
                  <a:pt x="354" y="32"/>
                </a:lnTo>
                <a:lnTo>
                  <a:pt x="289" y="0"/>
                </a:lnTo>
                <a:lnTo>
                  <a:pt x="289" y="21"/>
                </a:lnTo>
                <a:lnTo>
                  <a:pt x="0" y="21"/>
                </a:lnTo>
                <a:lnTo>
                  <a:pt x="0" y="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47" name="Freeform 22"/>
          <p:cNvSpPr>
            <a:spLocks/>
          </p:cNvSpPr>
          <p:nvPr/>
        </p:nvSpPr>
        <p:spPr bwMode="auto">
          <a:xfrm>
            <a:off x="1447800" y="2362200"/>
            <a:ext cx="519113" cy="103188"/>
          </a:xfrm>
          <a:custGeom>
            <a:avLst/>
            <a:gdLst>
              <a:gd name="T0" fmla="*/ 0 w 327"/>
              <a:gd name="T1" fmla="*/ 2147483647 h 65"/>
              <a:gd name="T2" fmla="*/ 2147483647 w 327"/>
              <a:gd name="T3" fmla="*/ 2147483647 h 65"/>
              <a:gd name="T4" fmla="*/ 2147483647 w 327"/>
              <a:gd name="T5" fmla="*/ 2147483647 h 65"/>
              <a:gd name="T6" fmla="*/ 2147483647 w 327"/>
              <a:gd name="T7" fmla="*/ 2147483647 h 65"/>
              <a:gd name="T8" fmla="*/ 2147483647 w 327"/>
              <a:gd name="T9" fmla="*/ 0 h 65"/>
              <a:gd name="T10" fmla="*/ 2147483647 w 327"/>
              <a:gd name="T11" fmla="*/ 2147483647 h 65"/>
              <a:gd name="T12" fmla="*/ 0 w 327"/>
              <a:gd name="T13" fmla="*/ 2147483647 h 65"/>
              <a:gd name="T14" fmla="*/ 0 w 327"/>
              <a:gd name="T15" fmla="*/ 2147483647 h 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7"/>
              <a:gd name="T25" fmla="*/ 0 h 65"/>
              <a:gd name="T26" fmla="*/ 327 w 327"/>
              <a:gd name="T27" fmla="*/ 65 h 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7" h="65">
                <a:moveTo>
                  <a:pt x="0" y="43"/>
                </a:moveTo>
                <a:lnTo>
                  <a:pt x="261" y="43"/>
                </a:lnTo>
                <a:lnTo>
                  <a:pt x="261" y="65"/>
                </a:lnTo>
                <a:lnTo>
                  <a:pt x="327" y="32"/>
                </a:lnTo>
                <a:lnTo>
                  <a:pt x="261" y="0"/>
                </a:lnTo>
                <a:lnTo>
                  <a:pt x="261" y="21"/>
                </a:lnTo>
                <a:lnTo>
                  <a:pt x="0" y="21"/>
                </a:lnTo>
                <a:lnTo>
                  <a:pt x="0" y="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48" name="Freeform 23"/>
          <p:cNvSpPr>
            <a:spLocks/>
          </p:cNvSpPr>
          <p:nvPr/>
        </p:nvSpPr>
        <p:spPr bwMode="auto">
          <a:xfrm>
            <a:off x="1447800" y="5334000"/>
            <a:ext cx="519113" cy="103188"/>
          </a:xfrm>
          <a:custGeom>
            <a:avLst/>
            <a:gdLst>
              <a:gd name="T0" fmla="*/ 0 w 327"/>
              <a:gd name="T1" fmla="*/ 2147483647 h 65"/>
              <a:gd name="T2" fmla="*/ 2147483647 w 327"/>
              <a:gd name="T3" fmla="*/ 2147483647 h 65"/>
              <a:gd name="T4" fmla="*/ 2147483647 w 327"/>
              <a:gd name="T5" fmla="*/ 2147483647 h 65"/>
              <a:gd name="T6" fmla="*/ 2147483647 w 327"/>
              <a:gd name="T7" fmla="*/ 2147483647 h 65"/>
              <a:gd name="T8" fmla="*/ 2147483647 w 327"/>
              <a:gd name="T9" fmla="*/ 0 h 65"/>
              <a:gd name="T10" fmla="*/ 2147483647 w 327"/>
              <a:gd name="T11" fmla="*/ 2147483647 h 65"/>
              <a:gd name="T12" fmla="*/ 0 w 327"/>
              <a:gd name="T13" fmla="*/ 2147483647 h 65"/>
              <a:gd name="T14" fmla="*/ 0 w 327"/>
              <a:gd name="T15" fmla="*/ 2147483647 h 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7"/>
              <a:gd name="T25" fmla="*/ 0 h 65"/>
              <a:gd name="T26" fmla="*/ 327 w 327"/>
              <a:gd name="T27" fmla="*/ 65 h 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7" h="65">
                <a:moveTo>
                  <a:pt x="0" y="43"/>
                </a:moveTo>
                <a:lnTo>
                  <a:pt x="262" y="43"/>
                </a:lnTo>
                <a:lnTo>
                  <a:pt x="262" y="65"/>
                </a:lnTo>
                <a:lnTo>
                  <a:pt x="327" y="32"/>
                </a:lnTo>
                <a:lnTo>
                  <a:pt x="262" y="0"/>
                </a:lnTo>
                <a:lnTo>
                  <a:pt x="262" y="21"/>
                </a:lnTo>
                <a:lnTo>
                  <a:pt x="0" y="21"/>
                </a:lnTo>
                <a:lnTo>
                  <a:pt x="0" y="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49" name="Freeform 24"/>
          <p:cNvSpPr>
            <a:spLocks/>
          </p:cNvSpPr>
          <p:nvPr/>
        </p:nvSpPr>
        <p:spPr bwMode="auto">
          <a:xfrm>
            <a:off x="1474788" y="4340225"/>
            <a:ext cx="519112" cy="103188"/>
          </a:xfrm>
          <a:custGeom>
            <a:avLst/>
            <a:gdLst>
              <a:gd name="T0" fmla="*/ 0 w 327"/>
              <a:gd name="T1" fmla="*/ 2147483647 h 65"/>
              <a:gd name="T2" fmla="*/ 2147483647 w 327"/>
              <a:gd name="T3" fmla="*/ 2147483647 h 65"/>
              <a:gd name="T4" fmla="*/ 2147483647 w 327"/>
              <a:gd name="T5" fmla="*/ 2147483647 h 65"/>
              <a:gd name="T6" fmla="*/ 2147483647 w 327"/>
              <a:gd name="T7" fmla="*/ 2147483647 h 65"/>
              <a:gd name="T8" fmla="*/ 2147483647 w 327"/>
              <a:gd name="T9" fmla="*/ 0 h 65"/>
              <a:gd name="T10" fmla="*/ 2147483647 w 327"/>
              <a:gd name="T11" fmla="*/ 2147483647 h 65"/>
              <a:gd name="T12" fmla="*/ 0 w 327"/>
              <a:gd name="T13" fmla="*/ 2147483647 h 65"/>
              <a:gd name="T14" fmla="*/ 0 w 327"/>
              <a:gd name="T15" fmla="*/ 2147483647 h 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7"/>
              <a:gd name="T25" fmla="*/ 0 h 65"/>
              <a:gd name="T26" fmla="*/ 327 w 327"/>
              <a:gd name="T27" fmla="*/ 65 h 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7" h="65">
                <a:moveTo>
                  <a:pt x="0" y="43"/>
                </a:moveTo>
                <a:lnTo>
                  <a:pt x="262" y="43"/>
                </a:lnTo>
                <a:lnTo>
                  <a:pt x="262" y="65"/>
                </a:lnTo>
                <a:lnTo>
                  <a:pt x="327" y="32"/>
                </a:lnTo>
                <a:lnTo>
                  <a:pt x="262" y="0"/>
                </a:lnTo>
                <a:lnTo>
                  <a:pt x="262" y="21"/>
                </a:lnTo>
                <a:lnTo>
                  <a:pt x="0" y="21"/>
                </a:lnTo>
                <a:lnTo>
                  <a:pt x="0" y="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50" name="Freeform 25"/>
          <p:cNvSpPr>
            <a:spLocks/>
          </p:cNvSpPr>
          <p:nvPr/>
        </p:nvSpPr>
        <p:spPr bwMode="auto">
          <a:xfrm>
            <a:off x="1431925" y="3348038"/>
            <a:ext cx="519113" cy="103187"/>
          </a:xfrm>
          <a:custGeom>
            <a:avLst/>
            <a:gdLst>
              <a:gd name="T0" fmla="*/ 0 w 327"/>
              <a:gd name="T1" fmla="*/ 2147483647 h 65"/>
              <a:gd name="T2" fmla="*/ 2147483647 w 327"/>
              <a:gd name="T3" fmla="*/ 2147483647 h 65"/>
              <a:gd name="T4" fmla="*/ 2147483647 w 327"/>
              <a:gd name="T5" fmla="*/ 2147483647 h 65"/>
              <a:gd name="T6" fmla="*/ 2147483647 w 327"/>
              <a:gd name="T7" fmla="*/ 2147483647 h 65"/>
              <a:gd name="T8" fmla="*/ 2147483647 w 327"/>
              <a:gd name="T9" fmla="*/ 0 h 65"/>
              <a:gd name="T10" fmla="*/ 2147483647 w 327"/>
              <a:gd name="T11" fmla="*/ 2147483647 h 65"/>
              <a:gd name="T12" fmla="*/ 0 w 327"/>
              <a:gd name="T13" fmla="*/ 2147483647 h 65"/>
              <a:gd name="T14" fmla="*/ 0 w 327"/>
              <a:gd name="T15" fmla="*/ 2147483647 h 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7"/>
              <a:gd name="T25" fmla="*/ 0 h 65"/>
              <a:gd name="T26" fmla="*/ 327 w 327"/>
              <a:gd name="T27" fmla="*/ 65 h 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7" h="65">
                <a:moveTo>
                  <a:pt x="0" y="43"/>
                </a:moveTo>
                <a:lnTo>
                  <a:pt x="262" y="43"/>
                </a:lnTo>
                <a:lnTo>
                  <a:pt x="262" y="65"/>
                </a:lnTo>
                <a:lnTo>
                  <a:pt x="327" y="32"/>
                </a:lnTo>
                <a:lnTo>
                  <a:pt x="262" y="0"/>
                </a:lnTo>
                <a:lnTo>
                  <a:pt x="262" y="21"/>
                </a:lnTo>
                <a:lnTo>
                  <a:pt x="0" y="21"/>
                </a:lnTo>
                <a:lnTo>
                  <a:pt x="0" y="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51" name="Freeform 26"/>
          <p:cNvSpPr>
            <a:spLocks/>
          </p:cNvSpPr>
          <p:nvPr/>
        </p:nvSpPr>
        <p:spPr bwMode="auto">
          <a:xfrm>
            <a:off x="1389063" y="1406525"/>
            <a:ext cx="519112" cy="103188"/>
          </a:xfrm>
          <a:custGeom>
            <a:avLst/>
            <a:gdLst>
              <a:gd name="T0" fmla="*/ 0 w 327"/>
              <a:gd name="T1" fmla="*/ 2147483647 h 65"/>
              <a:gd name="T2" fmla="*/ 2147483647 w 327"/>
              <a:gd name="T3" fmla="*/ 2147483647 h 65"/>
              <a:gd name="T4" fmla="*/ 2147483647 w 327"/>
              <a:gd name="T5" fmla="*/ 2147483647 h 65"/>
              <a:gd name="T6" fmla="*/ 2147483647 w 327"/>
              <a:gd name="T7" fmla="*/ 2147483647 h 65"/>
              <a:gd name="T8" fmla="*/ 2147483647 w 327"/>
              <a:gd name="T9" fmla="*/ 0 h 65"/>
              <a:gd name="T10" fmla="*/ 2147483647 w 327"/>
              <a:gd name="T11" fmla="*/ 2147483647 h 65"/>
              <a:gd name="T12" fmla="*/ 0 w 327"/>
              <a:gd name="T13" fmla="*/ 2147483647 h 65"/>
              <a:gd name="T14" fmla="*/ 0 w 327"/>
              <a:gd name="T15" fmla="*/ 2147483647 h 6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7"/>
              <a:gd name="T25" fmla="*/ 0 h 65"/>
              <a:gd name="T26" fmla="*/ 327 w 327"/>
              <a:gd name="T27" fmla="*/ 65 h 6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7" h="65">
                <a:moveTo>
                  <a:pt x="0" y="43"/>
                </a:moveTo>
                <a:lnTo>
                  <a:pt x="261" y="43"/>
                </a:lnTo>
                <a:lnTo>
                  <a:pt x="261" y="65"/>
                </a:lnTo>
                <a:lnTo>
                  <a:pt x="327" y="32"/>
                </a:lnTo>
                <a:lnTo>
                  <a:pt x="261" y="0"/>
                </a:lnTo>
                <a:lnTo>
                  <a:pt x="261" y="22"/>
                </a:lnTo>
                <a:lnTo>
                  <a:pt x="0" y="22"/>
                </a:lnTo>
                <a:lnTo>
                  <a:pt x="0" y="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52" name="Rectangle 27"/>
          <p:cNvSpPr>
            <a:spLocks noChangeArrowheads="1"/>
          </p:cNvSpPr>
          <p:nvPr/>
        </p:nvSpPr>
        <p:spPr bwMode="auto">
          <a:xfrm>
            <a:off x="2678113" y="1303338"/>
            <a:ext cx="9779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500" b="1" smtClean="0">
                <a:solidFill>
                  <a:srgbClr val="000000"/>
                </a:solidFill>
                <a:latin typeface="Arial" charset="0"/>
              </a:rPr>
              <a:t>Орех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53" name="Rectangle 28"/>
          <p:cNvSpPr>
            <a:spLocks noChangeArrowheads="1"/>
          </p:cNvSpPr>
          <p:nvPr/>
        </p:nvSpPr>
        <p:spPr bwMode="auto">
          <a:xfrm>
            <a:off x="2460625" y="3227388"/>
            <a:ext cx="1557338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500" b="1" smtClean="0">
                <a:solidFill>
                  <a:srgbClr val="000000"/>
                </a:solidFill>
                <a:latin typeface="Arial" charset="0"/>
              </a:rPr>
              <a:t>Семянка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54" name="Rectangle 29"/>
          <p:cNvSpPr>
            <a:spLocks noChangeArrowheads="1"/>
          </p:cNvSpPr>
          <p:nvPr/>
        </p:nvSpPr>
        <p:spPr bwMode="auto">
          <a:xfrm>
            <a:off x="2513013" y="2278063"/>
            <a:ext cx="14097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500" b="1" smtClean="0">
                <a:solidFill>
                  <a:srgbClr val="000000"/>
                </a:solidFill>
                <a:latin typeface="Arial" charset="0"/>
              </a:rPr>
              <a:t>Желудь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55" name="Rectangle 30"/>
          <p:cNvSpPr>
            <a:spLocks noChangeArrowheads="1"/>
          </p:cNvSpPr>
          <p:nvPr/>
        </p:nvSpPr>
        <p:spPr bwMode="auto">
          <a:xfrm>
            <a:off x="2460625" y="4106863"/>
            <a:ext cx="168592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500" b="1" smtClean="0">
                <a:solidFill>
                  <a:srgbClr val="000000"/>
                </a:solidFill>
                <a:latin typeface="Arial" charset="0"/>
              </a:rPr>
              <a:t>Зерновка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56" name="Rectangle 31"/>
          <p:cNvSpPr>
            <a:spLocks noChangeArrowheads="1"/>
          </p:cNvSpPr>
          <p:nvPr/>
        </p:nvSpPr>
        <p:spPr bwMode="auto">
          <a:xfrm>
            <a:off x="2417763" y="5186363"/>
            <a:ext cx="1712912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500" b="1" smtClean="0">
                <a:solidFill>
                  <a:srgbClr val="000000"/>
                </a:solidFill>
                <a:latin typeface="Arial" charset="0"/>
              </a:rPr>
              <a:t>Крылатка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57" name="Rectangle 32"/>
          <p:cNvSpPr>
            <a:spLocks noChangeArrowheads="1"/>
          </p:cNvSpPr>
          <p:nvPr/>
        </p:nvSpPr>
        <p:spPr bwMode="auto">
          <a:xfrm>
            <a:off x="2201863" y="6073775"/>
            <a:ext cx="21399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500" b="1" smtClean="0">
                <a:solidFill>
                  <a:srgbClr val="000000"/>
                </a:solidFill>
                <a:latin typeface="Arial" charset="0"/>
              </a:rPr>
              <a:t>Многоорешек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58" name="Rectangle 33"/>
          <p:cNvSpPr>
            <a:spLocks noChangeArrowheads="1"/>
          </p:cNvSpPr>
          <p:nvPr/>
        </p:nvSpPr>
        <p:spPr bwMode="auto">
          <a:xfrm>
            <a:off x="7270750" y="5375275"/>
            <a:ext cx="51911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вяз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59" name="Rectangle 34"/>
          <p:cNvSpPr>
            <a:spLocks noChangeArrowheads="1"/>
          </p:cNvSpPr>
          <p:nvPr/>
        </p:nvSpPr>
        <p:spPr bwMode="auto">
          <a:xfrm>
            <a:off x="7123113" y="4943475"/>
            <a:ext cx="82232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ясень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60" name="Rectangle 35"/>
          <p:cNvSpPr>
            <a:spLocks noChangeArrowheads="1"/>
          </p:cNvSpPr>
          <p:nvPr/>
        </p:nvSpPr>
        <p:spPr bwMode="auto">
          <a:xfrm>
            <a:off x="7226300" y="6367463"/>
            <a:ext cx="865188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лютик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61" name="Rectangle 36"/>
          <p:cNvSpPr>
            <a:spLocks noChangeArrowheads="1"/>
          </p:cNvSpPr>
          <p:nvPr/>
        </p:nvSpPr>
        <p:spPr bwMode="auto">
          <a:xfrm>
            <a:off x="7027863" y="6151563"/>
            <a:ext cx="130651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шиповник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62" name="Rectangle 37"/>
          <p:cNvSpPr>
            <a:spLocks noChangeArrowheads="1"/>
          </p:cNvSpPr>
          <p:nvPr/>
        </p:nvSpPr>
        <p:spPr bwMode="auto">
          <a:xfrm>
            <a:off x="6707188" y="2959100"/>
            <a:ext cx="18415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подсолнечник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63" name="Rectangle 38"/>
          <p:cNvSpPr>
            <a:spLocks noChangeArrowheads="1"/>
          </p:cNvSpPr>
          <p:nvPr/>
        </p:nvSpPr>
        <p:spPr bwMode="auto">
          <a:xfrm>
            <a:off x="7192963" y="3390900"/>
            <a:ext cx="795337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астра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64" name="Rectangle 39"/>
          <p:cNvSpPr>
            <a:spLocks noChangeArrowheads="1"/>
          </p:cNvSpPr>
          <p:nvPr/>
        </p:nvSpPr>
        <p:spPr bwMode="auto">
          <a:xfrm>
            <a:off x="7010400" y="4210050"/>
            <a:ext cx="117633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кукуруза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65" name="Rectangle 40"/>
          <p:cNvSpPr>
            <a:spLocks noChangeArrowheads="1"/>
          </p:cNvSpPr>
          <p:nvPr/>
        </p:nvSpPr>
        <p:spPr bwMode="auto">
          <a:xfrm>
            <a:off x="7261225" y="4425950"/>
            <a:ext cx="54451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рис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66" name="Rectangle 42"/>
          <p:cNvSpPr>
            <a:spLocks noChangeArrowheads="1"/>
          </p:cNvSpPr>
          <p:nvPr/>
        </p:nvSpPr>
        <p:spPr bwMode="auto">
          <a:xfrm>
            <a:off x="7010400" y="1233488"/>
            <a:ext cx="102076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фундук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67" name="Rectangle 43"/>
          <p:cNvSpPr>
            <a:spLocks noChangeArrowheads="1"/>
          </p:cNvSpPr>
          <p:nvPr/>
        </p:nvSpPr>
        <p:spPr bwMode="auto">
          <a:xfrm>
            <a:off x="7010400" y="1492250"/>
            <a:ext cx="103822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лещина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68" name="Rectangle 44"/>
          <p:cNvSpPr>
            <a:spLocks noChangeArrowheads="1"/>
          </p:cNvSpPr>
          <p:nvPr/>
        </p:nvSpPr>
        <p:spPr bwMode="auto">
          <a:xfrm>
            <a:off x="7253288" y="2225675"/>
            <a:ext cx="554037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дуб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69" name="Rectangle 45"/>
          <p:cNvSpPr>
            <a:spLocks noChangeArrowheads="1"/>
          </p:cNvSpPr>
          <p:nvPr/>
        </p:nvSpPr>
        <p:spPr bwMode="auto">
          <a:xfrm>
            <a:off x="6967538" y="3175000"/>
            <a:ext cx="1392237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одуванчик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70" name="Rectangle 46"/>
          <p:cNvSpPr>
            <a:spLocks noChangeArrowheads="1"/>
          </p:cNvSpPr>
          <p:nvPr/>
        </p:nvSpPr>
        <p:spPr bwMode="auto">
          <a:xfrm>
            <a:off x="6967538" y="3994150"/>
            <a:ext cx="1166812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пшеница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71" name="Rectangle 47"/>
          <p:cNvSpPr>
            <a:spLocks noChangeArrowheads="1"/>
          </p:cNvSpPr>
          <p:nvPr/>
        </p:nvSpPr>
        <p:spPr bwMode="auto">
          <a:xfrm>
            <a:off x="7192963" y="5159375"/>
            <a:ext cx="674687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клен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72" name="Rectangle 48"/>
          <p:cNvSpPr>
            <a:spLocks noChangeArrowheads="1"/>
          </p:cNvSpPr>
          <p:nvPr/>
        </p:nvSpPr>
        <p:spPr bwMode="auto">
          <a:xfrm>
            <a:off x="6958013" y="5935663"/>
            <a:ext cx="1401762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земляника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257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1069975"/>
            <a:ext cx="15128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4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976438"/>
            <a:ext cx="151447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5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2881313"/>
            <a:ext cx="1514475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6" name="Picture 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3916363"/>
            <a:ext cx="151447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7" name="Picture 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4908550"/>
            <a:ext cx="1600200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8" name="Picture 5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38" y="7229475"/>
            <a:ext cx="6564312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79" name="Line 55"/>
          <p:cNvSpPr>
            <a:spLocks noChangeShapeType="1"/>
          </p:cNvSpPr>
          <p:nvPr/>
        </p:nvSpPr>
        <p:spPr bwMode="auto">
          <a:xfrm flipH="1">
            <a:off x="1371600" y="4572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580" name="Line 56"/>
          <p:cNvSpPr>
            <a:spLocks noChangeShapeType="1"/>
          </p:cNvSpPr>
          <p:nvPr/>
        </p:nvSpPr>
        <p:spPr bwMode="auto">
          <a:xfrm>
            <a:off x="1447800" y="457200"/>
            <a:ext cx="0" cy="5867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graphicFrame>
        <p:nvGraphicFramePr>
          <p:cNvPr id="22581" name="Object 57"/>
          <p:cNvGraphicFramePr>
            <a:graphicFrameLocks noChangeAspect="1"/>
          </p:cNvGraphicFramePr>
          <p:nvPr/>
        </p:nvGraphicFramePr>
        <p:xfrm>
          <a:off x="4648200" y="5826125"/>
          <a:ext cx="167640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Точечный рисунок" r:id="rId9" imgW="714286" imgH="380852" progId="Paint.Picture">
                  <p:embed/>
                </p:oleObj>
              </mc:Choice>
              <mc:Fallback>
                <p:oleObj name="Точечный рисунок" r:id="rId9" imgW="714286" imgH="3808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5826125"/>
                        <a:ext cx="1676400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752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Орех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Околоплодник деревянистый, семя лежит свободно.</a:t>
            </a:r>
          </a:p>
          <a:p>
            <a:endParaRPr lang="ru-RU" altLang="ru-RU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721100"/>
            <a:ext cx="2286000" cy="25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3716338"/>
            <a:ext cx="23050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3721100"/>
            <a:ext cx="2286000" cy="25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7687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Желудь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Околоплодник менее жёсткий, чем у ореха, у основания плод окружён защитным покровом.</a:t>
            </a:r>
          </a:p>
          <a:p>
            <a:endParaRPr lang="ru-RU" altLang="ru-RU" smtClean="0"/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141663"/>
            <a:ext cx="3960812" cy="368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414713"/>
            <a:ext cx="379253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431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548434wh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85900"/>
            <a:ext cx="716280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382000" cy="2209800"/>
          </a:xfrm>
        </p:spPr>
        <p:txBody>
          <a:bodyPr/>
          <a:lstStyle/>
          <a:p>
            <a:r>
              <a:rPr lang="ru-RU" altLang="ru-RU" sz="2800" u="sng" dirty="0" smtClean="0">
                <a:solidFill>
                  <a:schemeClr val="bg1">
                    <a:lumMod val="50000"/>
                  </a:schemeClr>
                </a:solidFill>
              </a:rPr>
              <a:t>Проблемная задача:</a:t>
            </a:r>
            <a:r>
              <a:rPr lang="ru-RU" altLang="ru-RU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ru-RU" altLang="ru-RU" sz="2800" b="1" dirty="0" smtClean="0">
                <a:solidFill>
                  <a:schemeClr val="bg1">
                    <a:lumMod val="50000"/>
                  </a:schemeClr>
                </a:solidFill>
              </a:rPr>
              <a:t>Почему луковичные растения часто встречаются там, где очень сухое и жаркое лето в степях, в пустынях?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pic>
        <p:nvPicPr>
          <p:cNvPr id="5" name="Рисунок 4" descr="fo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47800"/>
            <a:ext cx="71691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7" descr="2960701io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244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8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Семянка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60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Околоплодник прилегает к единственному семени, но не срастается с ним.</a:t>
            </a:r>
          </a:p>
          <a:p>
            <a:endParaRPr lang="ru-RU" altLang="ru-RU" smtClean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014663"/>
            <a:ext cx="6624638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2709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Зерновка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62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Плёнчатый околоплодник срастается с семенной кожурой единственного семени.</a:t>
            </a:r>
          </a:p>
          <a:p>
            <a:endParaRPr lang="ru-RU" altLang="ru-RU" smtClean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852738"/>
            <a:ext cx="5940425" cy="380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2363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Крылатка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651" name="Объект 2"/>
          <p:cNvSpPr>
            <a:spLocks noGrp="1"/>
          </p:cNvSpPr>
          <p:nvPr>
            <p:ph idx="1"/>
          </p:nvPr>
        </p:nvSpPr>
        <p:spPr>
          <a:xfrm>
            <a:off x="1187450" y="1196975"/>
            <a:ext cx="7499350" cy="4800600"/>
          </a:xfrm>
        </p:spPr>
        <p:txBody>
          <a:bodyPr/>
          <a:lstStyle/>
          <a:p>
            <a:r>
              <a:rPr lang="ru-RU" altLang="ru-RU" smtClean="0"/>
              <a:t>Семянка с кожистым сухим околоплодником, имеющим плоский волокнистый крыловидный вырост. Нераскрывающийся (вдоль шва) плод. Форма крылатки позволяет ветру переносить семя на далёкое от растения расстояние.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306888"/>
            <a:ext cx="3708400" cy="248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9834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err="1" smtClean="0"/>
              <a:t>Многоорешек</a:t>
            </a:r>
            <a:endParaRPr lang="ru-RU" dirty="0"/>
          </a:p>
        </p:txBody>
      </p:sp>
      <p:sp>
        <p:nvSpPr>
          <p:cNvPr id="28675" name="Объект 2"/>
          <p:cNvSpPr>
            <a:spLocks noGrp="1"/>
          </p:cNvSpPr>
          <p:nvPr>
            <p:ph idx="1"/>
          </p:nvPr>
        </p:nvSpPr>
        <p:spPr>
          <a:xfrm>
            <a:off x="1116013" y="1125538"/>
            <a:ext cx="7499350" cy="4800600"/>
          </a:xfrm>
        </p:spPr>
        <p:txBody>
          <a:bodyPr/>
          <a:lstStyle/>
          <a:p>
            <a:r>
              <a:rPr lang="ru-RU" altLang="ru-RU" sz="2800" smtClean="0"/>
              <a:t>Сложный плод, состоящий из орешков, называется многоорешек. Многоорешками являются ложные ягоды клубники, земляники и других растений — образования, аналогичные ягодам по структуре, но в развитии которых принимает участие не только завязь, но и другие части цветка (например, цветоложе).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652963"/>
            <a:ext cx="48196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610100"/>
            <a:ext cx="261461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5575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2513013" y="504825"/>
            <a:ext cx="5467350" cy="619125"/>
          </a:xfrm>
          <a:prstGeom prst="rect">
            <a:avLst/>
          </a:prstGeom>
          <a:solidFill>
            <a:srgbClr val="FBB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2513013" y="504825"/>
            <a:ext cx="5467350" cy="619125"/>
          </a:xfrm>
          <a:prstGeom prst="rect">
            <a:avLst/>
          </a:prstGeom>
          <a:noFill/>
          <a:ln w="33338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2711450" y="554038"/>
            <a:ext cx="5056188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100" b="1" smtClean="0">
                <a:solidFill>
                  <a:srgbClr val="000000"/>
                </a:solidFill>
                <a:latin typeface="Arial" charset="0"/>
              </a:rPr>
              <a:t>Коробочковидные плоды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2016125" y="1412875"/>
            <a:ext cx="2486025" cy="868363"/>
          </a:xfrm>
          <a:prstGeom prst="rect">
            <a:avLst/>
          </a:prstGeom>
          <a:solidFill>
            <a:srgbClr val="FBB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2016125" y="1412875"/>
            <a:ext cx="2486025" cy="868363"/>
          </a:xfrm>
          <a:prstGeom prst="rect">
            <a:avLst/>
          </a:prstGeom>
          <a:noFill/>
          <a:ln w="33338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03" name="Rectangle 9"/>
          <p:cNvSpPr>
            <a:spLocks noChangeArrowheads="1"/>
          </p:cNvSpPr>
          <p:nvPr/>
        </p:nvSpPr>
        <p:spPr bwMode="auto">
          <a:xfrm>
            <a:off x="2016125" y="5419725"/>
            <a:ext cx="2486025" cy="868363"/>
          </a:xfrm>
          <a:prstGeom prst="rect">
            <a:avLst/>
          </a:prstGeom>
          <a:solidFill>
            <a:srgbClr val="FBB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04" name="Rectangle 10"/>
          <p:cNvSpPr>
            <a:spLocks noChangeArrowheads="1"/>
          </p:cNvSpPr>
          <p:nvPr/>
        </p:nvSpPr>
        <p:spPr bwMode="auto">
          <a:xfrm>
            <a:off x="2016125" y="5419725"/>
            <a:ext cx="2486025" cy="868363"/>
          </a:xfrm>
          <a:prstGeom prst="rect">
            <a:avLst/>
          </a:prstGeom>
          <a:noFill/>
          <a:ln w="33338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05" name="Rectangle 11"/>
          <p:cNvSpPr>
            <a:spLocks noChangeArrowheads="1"/>
          </p:cNvSpPr>
          <p:nvPr/>
        </p:nvSpPr>
        <p:spPr bwMode="auto">
          <a:xfrm>
            <a:off x="2016125" y="2693988"/>
            <a:ext cx="2486025" cy="868362"/>
          </a:xfrm>
          <a:prstGeom prst="rect">
            <a:avLst/>
          </a:prstGeom>
          <a:solidFill>
            <a:srgbClr val="FBB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06" name="Rectangle 12"/>
          <p:cNvSpPr>
            <a:spLocks noChangeArrowheads="1"/>
          </p:cNvSpPr>
          <p:nvPr/>
        </p:nvSpPr>
        <p:spPr bwMode="auto">
          <a:xfrm>
            <a:off x="2016125" y="2693988"/>
            <a:ext cx="2486025" cy="868362"/>
          </a:xfrm>
          <a:prstGeom prst="rect">
            <a:avLst/>
          </a:prstGeom>
          <a:noFill/>
          <a:ln w="33338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07" name="Rectangle 13"/>
          <p:cNvSpPr>
            <a:spLocks noChangeArrowheads="1"/>
          </p:cNvSpPr>
          <p:nvPr/>
        </p:nvSpPr>
        <p:spPr bwMode="auto">
          <a:xfrm>
            <a:off x="2057400" y="4016375"/>
            <a:ext cx="2486025" cy="866775"/>
          </a:xfrm>
          <a:prstGeom prst="rect">
            <a:avLst/>
          </a:prstGeom>
          <a:solidFill>
            <a:srgbClr val="FBB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08" name="Rectangle 14"/>
          <p:cNvSpPr>
            <a:spLocks noChangeArrowheads="1"/>
          </p:cNvSpPr>
          <p:nvPr/>
        </p:nvSpPr>
        <p:spPr bwMode="auto">
          <a:xfrm>
            <a:off x="2057400" y="4016375"/>
            <a:ext cx="2486025" cy="866775"/>
          </a:xfrm>
          <a:prstGeom prst="rect">
            <a:avLst/>
          </a:prstGeom>
          <a:noFill/>
          <a:ln w="33338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09" name="Rectangle 15"/>
          <p:cNvSpPr>
            <a:spLocks noChangeArrowheads="1"/>
          </p:cNvSpPr>
          <p:nvPr/>
        </p:nvSpPr>
        <p:spPr bwMode="auto">
          <a:xfrm>
            <a:off x="2198688" y="1587500"/>
            <a:ext cx="23447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100" b="1" smtClean="0">
                <a:solidFill>
                  <a:srgbClr val="000000"/>
                </a:solidFill>
                <a:latin typeface="Arial" charset="0"/>
              </a:rPr>
              <a:t>Коробочка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10" name="Rectangle 16"/>
          <p:cNvSpPr>
            <a:spLocks noChangeArrowheads="1"/>
          </p:cNvSpPr>
          <p:nvPr/>
        </p:nvSpPr>
        <p:spPr bwMode="auto">
          <a:xfrm>
            <a:off x="2289175" y="4148138"/>
            <a:ext cx="20478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100" b="1" smtClean="0">
                <a:solidFill>
                  <a:srgbClr val="000000"/>
                </a:solidFill>
                <a:latin typeface="Arial" charset="0"/>
              </a:rPr>
              <a:t>Стручочек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11" name="Rectangle 17"/>
          <p:cNvSpPr>
            <a:spLocks noChangeArrowheads="1"/>
          </p:cNvSpPr>
          <p:nvPr/>
        </p:nvSpPr>
        <p:spPr bwMode="auto">
          <a:xfrm>
            <a:off x="2414588" y="2900363"/>
            <a:ext cx="18303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100" b="1" smtClean="0">
                <a:solidFill>
                  <a:srgbClr val="000000"/>
                </a:solidFill>
                <a:latin typeface="Arial" charset="0"/>
              </a:rPr>
              <a:t>Стручок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12" name="Rectangle 18"/>
          <p:cNvSpPr>
            <a:spLocks noChangeArrowheads="1"/>
          </p:cNvSpPr>
          <p:nvPr/>
        </p:nvSpPr>
        <p:spPr bwMode="auto">
          <a:xfrm>
            <a:off x="2811463" y="5627688"/>
            <a:ext cx="7651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3100" b="1" smtClean="0">
                <a:solidFill>
                  <a:srgbClr val="000000"/>
                </a:solidFill>
                <a:latin typeface="Arial" charset="0"/>
              </a:rPr>
              <a:t>Боб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13" name="Rectangle 19"/>
          <p:cNvSpPr>
            <a:spLocks noChangeArrowheads="1"/>
          </p:cNvSpPr>
          <p:nvPr/>
        </p:nvSpPr>
        <p:spPr bwMode="auto">
          <a:xfrm>
            <a:off x="1295400" y="762000"/>
            <a:ext cx="1160463" cy="317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14" name="Freeform 21"/>
          <p:cNvSpPr>
            <a:spLocks/>
          </p:cNvSpPr>
          <p:nvPr/>
        </p:nvSpPr>
        <p:spPr bwMode="auto">
          <a:xfrm>
            <a:off x="1395413" y="5824538"/>
            <a:ext cx="620712" cy="100012"/>
          </a:xfrm>
          <a:custGeom>
            <a:avLst/>
            <a:gdLst>
              <a:gd name="T0" fmla="*/ 0 w 391"/>
              <a:gd name="T1" fmla="*/ 2147483647 h 63"/>
              <a:gd name="T2" fmla="*/ 2147483647 w 391"/>
              <a:gd name="T3" fmla="*/ 2147483647 h 63"/>
              <a:gd name="T4" fmla="*/ 2147483647 w 391"/>
              <a:gd name="T5" fmla="*/ 2147483647 h 63"/>
              <a:gd name="T6" fmla="*/ 2147483647 w 391"/>
              <a:gd name="T7" fmla="*/ 2147483647 h 63"/>
              <a:gd name="T8" fmla="*/ 2147483647 w 391"/>
              <a:gd name="T9" fmla="*/ 0 h 63"/>
              <a:gd name="T10" fmla="*/ 2147483647 w 391"/>
              <a:gd name="T11" fmla="*/ 2147483647 h 63"/>
              <a:gd name="T12" fmla="*/ 0 w 391"/>
              <a:gd name="T13" fmla="*/ 2147483647 h 63"/>
              <a:gd name="T14" fmla="*/ 0 w 391"/>
              <a:gd name="T15" fmla="*/ 2147483647 h 6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1"/>
              <a:gd name="T25" fmla="*/ 0 h 63"/>
              <a:gd name="T26" fmla="*/ 391 w 391"/>
              <a:gd name="T27" fmla="*/ 63 h 6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1" h="63">
                <a:moveTo>
                  <a:pt x="0" y="42"/>
                </a:moveTo>
                <a:lnTo>
                  <a:pt x="328" y="42"/>
                </a:lnTo>
                <a:lnTo>
                  <a:pt x="328" y="63"/>
                </a:lnTo>
                <a:lnTo>
                  <a:pt x="391" y="32"/>
                </a:lnTo>
                <a:lnTo>
                  <a:pt x="328" y="0"/>
                </a:lnTo>
                <a:lnTo>
                  <a:pt x="328" y="21"/>
                </a:lnTo>
                <a:lnTo>
                  <a:pt x="0" y="21"/>
                </a:lnTo>
                <a:lnTo>
                  <a:pt x="0" y="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15" name="Freeform 22"/>
          <p:cNvSpPr>
            <a:spLocks/>
          </p:cNvSpPr>
          <p:nvPr/>
        </p:nvSpPr>
        <p:spPr bwMode="auto">
          <a:xfrm>
            <a:off x="1354138" y="4379913"/>
            <a:ext cx="703262" cy="98425"/>
          </a:xfrm>
          <a:custGeom>
            <a:avLst/>
            <a:gdLst>
              <a:gd name="T0" fmla="*/ 0 w 443"/>
              <a:gd name="T1" fmla="*/ 2147483647 h 62"/>
              <a:gd name="T2" fmla="*/ 2147483647 w 443"/>
              <a:gd name="T3" fmla="*/ 2147483647 h 62"/>
              <a:gd name="T4" fmla="*/ 2147483647 w 443"/>
              <a:gd name="T5" fmla="*/ 2147483647 h 62"/>
              <a:gd name="T6" fmla="*/ 2147483647 w 443"/>
              <a:gd name="T7" fmla="*/ 2147483647 h 62"/>
              <a:gd name="T8" fmla="*/ 2147483647 w 443"/>
              <a:gd name="T9" fmla="*/ 0 h 62"/>
              <a:gd name="T10" fmla="*/ 2147483647 w 443"/>
              <a:gd name="T11" fmla="*/ 2147483647 h 62"/>
              <a:gd name="T12" fmla="*/ 0 w 443"/>
              <a:gd name="T13" fmla="*/ 2147483647 h 62"/>
              <a:gd name="T14" fmla="*/ 0 w 443"/>
              <a:gd name="T15" fmla="*/ 2147483647 h 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43"/>
              <a:gd name="T25" fmla="*/ 0 h 62"/>
              <a:gd name="T26" fmla="*/ 443 w 443"/>
              <a:gd name="T27" fmla="*/ 62 h 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43" h="62">
                <a:moveTo>
                  <a:pt x="0" y="41"/>
                </a:moveTo>
                <a:lnTo>
                  <a:pt x="380" y="41"/>
                </a:lnTo>
                <a:lnTo>
                  <a:pt x="380" y="62"/>
                </a:lnTo>
                <a:lnTo>
                  <a:pt x="443" y="31"/>
                </a:lnTo>
                <a:lnTo>
                  <a:pt x="380" y="0"/>
                </a:lnTo>
                <a:lnTo>
                  <a:pt x="380" y="21"/>
                </a:lnTo>
                <a:lnTo>
                  <a:pt x="0" y="21"/>
                </a:lnTo>
                <a:lnTo>
                  <a:pt x="0" y="4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16" name="Freeform 23"/>
          <p:cNvSpPr>
            <a:spLocks/>
          </p:cNvSpPr>
          <p:nvPr/>
        </p:nvSpPr>
        <p:spPr bwMode="auto">
          <a:xfrm>
            <a:off x="1395413" y="3057525"/>
            <a:ext cx="620712" cy="98425"/>
          </a:xfrm>
          <a:custGeom>
            <a:avLst/>
            <a:gdLst>
              <a:gd name="T0" fmla="*/ 0 w 391"/>
              <a:gd name="T1" fmla="*/ 2147483647 h 62"/>
              <a:gd name="T2" fmla="*/ 2147483647 w 391"/>
              <a:gd name="T3" fmla="*/ 2147483647 h 62"/>
              <a:gd name="T4" fmla="*/ 2147483647 w 391"/>
              <a:gd name="T5" fmla="*/ 2147483647 h 62"/>
              <a:gd name="T6" fmla="*/ 2147483647 w 391"/>
              <a:gd name="T7" fmla="*/ 2147483647 h 62"/>
              <a:gd name="T8" fmla="*/ 2147483647 w 391"/>
              <a:gd name="T9" fmla="*/ 0 h 62"/>
              <a:gd name="T10" fmla="*/ 2147483647 w 391"/>
              <a:gd name="T11" fmla="*/ 2147483647 h 62"/>
              <a:gd name="T12" fmla="*/ 0 w 391"/>
              <a:gd name="T13" fmla="*/ 2147483647 h 62"/>
              <a:gd name="T14" fmla="*/ 0 w 391"/>
              <a:gd name="T15" fmla="*/ 2147483647 h 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1"/>
              <a:gd name="T25" fmla="*/ 0 h 62"/>
              <a:gd name="T26" fmla="*/ 391 w 391"/>
              <a:gd name="T27" fmla="*/ 62 h 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1" h="62">
                <a:moveTo>
                  <a:pt x="0" y="42"/>
                </a:moveTo>
                <a:lnTo>
                  <a:pt x="328" y="42"/>
                </a:lnTo>
                <a:lnTo>
                  <a:pt x="328" y="62"/>
                </a:lnTo>
                <a:lnTo>
                  <a:pt x="391" y="31"/>
                </a:lnTo>
                <a:lnTo>
                  <a:pt x="328" y="0"/>
                </a:lnTo>
                <a:lnTo>
                  <a:pt x="328" y="21"/>
                </a:lnTo>
                <a:lnTo>
                  <a:pt x="0" y="21"/>
                </a:lnTo>
                <a:lnTo>
                  <a:pt x="0" y="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17" name="Freeform 24"/>
          <p:cNvSpPr>
            <a:spLocks/>
          </p:cNvSpPr>
          <p:nvPr/>
        </p:nvSpPr>
        <p:spPr bwMode="auto">
          <a:xfrm>
            <a:off x="1395413" y="1817688"/>
            <a:ext cx="620712" cy="100012"/>
          </a:xfrm>
          <a:custGeom>
            <a:avLst/>
            <a:gdLst>
              <a:gd name="T0" fmla="*/ 0 w 391"/>
              <a:gd name="T1" fmla="*/ 2147483647 h 63"/>
              <a:gd name="T2" fmla="*/ 2147483647 w 391"/>
              <a:gd name="T3" fmla="*/ 2147483647 h 63"/>
              <a:gd name="T4" fmla="*/ 2147483647 w 391"/>
              <a:gd name="T5" fmla="*/ 2147483647 h 63"/>
              <a:gd name="T6" fmla="*/ 2147483647 w 391"/>
              <a:gd name="T7" fmla="*/ 2147483647 h 63"/>
              <a:gd name="T8" fmla="*/ 2147483647 w 391"/>
              <a:gd name="T9" fmla="*/ 0 h 63"/>
              <a:gd name="T10" fmla="*/ 2147483647 w 391"/>
              <a:gd name="T11" fmla="*/ 2147483647 h 63"/>
              <a:gd name="T12" fmla="*/ 0 w 391"/>
              <a:gd name="T13" fmla="*/ 2147483647 h 63"/>
              <a:gd name="T14" fmla="*/ 0 w 391"/>
              <a:gd name="T15" fmla="*/ 2147483647 h 6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1"/>
              <a:gd name="T25" fmla="*/ 0 h 63"/>
              <a:gd name="T26" fmla="*/ 391 w 391"/>
              <a:gd name="T27" fmla="*/ 63 h 6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1" h="63">
                <a:moveTo>
                  <a:pt x="0" y="42"/>
                </a:moveTo>
                <a:lnTo>
                  <a:pt x="328" y="42"/>
                </a:lnTo>
                <a:lnTo>
                  <a:pt x="328" y="63"/>
                </a:lnTo>
                <a:lnTo>
                  <a:pt x="391" y="32"/>
                </a:lnTo>
                <a:lnTo>
                  <a:pt x="328" y="0"/>
                </a:lnTo>
                <a:lnTo>
                  <a:pt x="328" y="21"/>
                </a:lnTo>
                <a:lnTo>
                  <a:pt x="0" y="21"/>
                </a:lnTo>
                <a:lnTo>
                  <a:pt x="0" y="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9718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2513013"/>
            <a:ext cx="687388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9" name="Rectangle 27"/>
          <p:cNvSpPr>
            <a:spLocks noChangeArrowheads="1"/>
          </p:cNvSpPr>
          <p:nvPr/>
        </p:nvSpPr>
        <p:spPr bwMode="auto">
          <a:xfrm>
            <a:off x="7161213" y="1611313"/>
            <a:ext cx="9779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дурман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20" name="Rectangle 28"/>
          <p:cNvSpPr>
            <a:spLocks noChangeArrowheads="1"/>
          </p:cNvSpPr>
          <p:nvPr/>
        </p:nvSpPr>
        <p:spPr bwMode="auto">
          <a:xfrm>
            <a:off x="7202488" y="1819275"/>
            <a:ext cx="9366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белена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21" name="Rectangle 29"/>
          <p:cNvSpPr>
            <a:spLocks noChangeArrowheads="1"/>
          </p:cNvSpPr>
          <p:nvPr/>
        </p:nvSpPr>
        <p:spPr bwMode="auto">
          <a:xfrm>
            <a:off x="7400925" y="2025650"/>
            <a:ext cx="5302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мак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22" name="Rectangle 30"/>
          <p:cNvSpPr>
            <a:spLocks noChangeArrowheads="1"/>
          </p:cNvSpPr>
          <p:nvPr/>
        </p:nvSpPr>
        <p:spPr bwMode="auto">
          <a:xfrm>
            <a:off x="7202488" y="2851150"/>
            <a:ext cx="101123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капуста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23" name="Rectangle 31"/>
          <p:cNvSpPr>
            <a:spLocks noChangeArrowheads="1"/>
          </p:cNvSpPr>
          <p:nvPr/>
        </p:nvSpPr>
        <p:spPr bwMode="auto">
          <a:xfrm>
            <a:off x="7243763" y="3098800"/>
            <a:ext cx="91916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редька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24" name="Rectangle 32"/>
          <p:cNvSpPr>
            <a:spLocks noChangeArrowheads="1"/>
          </p:cNvSpPr>
          <p:nvPr/>
        </p:nvSpPr>
        <p:spPr bwMode="auto">
          <a:xfrm>
            <a:off x="7334250" y="3346450"/>
            <a:ext cx="80327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редис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25" name="Rectangle 33"/>
          <p:cNvSpPr>
            <a:spLocks noChangeArrowheads="1"/>
          </p:cNvSpPr>
          <p:nvPr/>
        </p:nvSpPr>
        <p:spPr bwMode="auto">
          <a:xfrm>
            <a:off x="7351713" y="4132263"/>
            <a:ext cx="8778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ярутка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26" name="Rectangle 34"/>
          <p:cNvSpPr>
            <a:spLocks noChangeArrowheads="1"/>
          </p:cNvSpPr>
          <p:nvPr/>
        </p:nvSpPr>
        <p:spPr bwMode="auto">
          <a:xfrm>
            <a:off x="7434263" y="4586288"/>
            <a:ext cx="6540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хрен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27" name="Rectangle 35"/>
          <p:cNvSpPr>
            <a:spLocks noChangeArrowheads="1"/>
          </p:cNvSpPr>
          <p:nvPr/>
        </p:nvSpPr>
        <p:spPr bwMode="auto">
          <a:xfrm>
            <a:off x="7359650" y="4379913"/>
            <a:ext cx="8699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рыжик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28" name="Rectangle 36"/>
          <p:cNvSpPr>
            <a:spLocks noChangeArrowheads="1"/>
          </p:cNvSpPr>
          <p:nvPr/>
        </p:nvSpPr>
        <p:spPr bwMode="auto">
          <a:xfrm>
            <a:off x="7534275" y="6073775"/>
            <a:ext cx="7620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горох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29" name="Rectangle 37"/>
          <p:cNvSpPr>
            <a:spLocks noChangeArrowheads="1"/>
          </p:cNvSpPr>
          <p:nvPr/>
        </p:nvSpPr>
        <p:spPr bwMode="auto">
          <a:xfrm>
            <a:off x="7375525" y="5453063"/>
            <a:ext cx="10017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фасоль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30" name="Rectangle 38"/>
          <p:cNvSpPr>
            <a:spLocks noChangeArrowheads="1"/>
          </p:cNvSpPr>
          <p:nvPr/>
        </p:nvSpPr>
        <p:spPr bwMode="auto">
          <a:xfrm>
            <a:off x="7426325" y="5659438"/>
            <a:ext cx="90328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акация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31" name="Rectangle 39"/>
          <p:cNvSpPr>
            <a:spLocks noChangeArrowheads="1"/>
          </p:cNvSpPr>
          <p:nvPr/>
        </p:nvSpPr>
        <p:spPr bwMode="auto">
          <a:xfrm>
            <a:off x="6904038" y="1446213"/>
            <a:ext cx="14493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хлопчатник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732" name="Rectangle 40"/>
          <p:cNvSpPr>
            <a:spLocks noChangeArrowheads="1"/>
          </p:cNvSpPr>
          <p:nvPr/>
        </p:nvSpPr>
        <p:spPr bwMode="auto">
          <a:xfrm>
            <a:off x="7467600" y="5867400"/>
            <a:ext cx="87788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smtClean="0">
                <a:solidFill>
                  <a:srgbClr val="000000"/>
                </a:solidFill>
                <a:latin typeface="Arial" charset="0"/>
              </a:rPr>
              <a:t>люпин</a:t>
            </a:r>
            <a:endParaRPr lang="ru-RU" alt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9733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82850"/>
            <a:ext cx="1647825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4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7412038"/>
            <a:ext cx="6403975" cy="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35" name="Line 46"/>
          <p:cNvSpPr>
            <a:spLocks noChangeShapeType="1"/>
          </p:cNvSpPr>
          <p:nvPr/>
        </p:nvSpPr>
        <p:spPr bwMode="auto">
          <a:xfrm>
            <a:off x="1295400" y="762000"/>
            <a:ext cx="76200" cy="5105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graphicFrame>
        <p:nvGraphicFramePr>
          <p:cNvPr id="29736" name="Object 47"/>
          <p:cNvGraphicFramePr>
            <a:graphicFrameLocks noChangeAspect="1"/>
          </p:cNvGraphicFramePr>
          <p:nvPr/>
        </p:nvGraphicFramePr>
        <p:xfrm>
          <a:off x="4800600" y="1238250"/>
          <a:ext cx="1676400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Точечный рисунок" r:id="rId6" imgW="695238" imgH="476316" progId="Paint.Picture">
                  <p:embed/>
                </p:oleObj>
              </mc:Choice>
              <mc:Fallback>
                <p:oleObj name="Точечный рисунок" r:id="rId6" imgW="695238" imgH="47631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238250"/>
                        <a:ext cx="1676400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37" name="Object 48"/>
          <p:cNvGraphicFramePr>
            <a:graphicFrameLocks noChangeAspect="1"/>
          </p:cNvGraphicFramePr>
          <p:nvPr/>
        </p:nvGraphicFramePr>
        <p:xfrm>
          <a:off x="4953000" y="3733800"/>
          <a:ext cx="13335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Точечный рисунок" r:id="rId8" imgW="533474" imgH="609524" progId="Paint.Picture">
                  <p:embed/>
                </p:oleObj>
              </mc:Choice>
              <mc:Fallback>
                <p:oleObj name="Точечный рисунок" r:id="rId8" imgW="533474" imgH="6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733800"/>
                        <a:ext cx="13335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38" name="Object 49"/>
          <p:cNvGraphicFramePr>
            <a:graphicFrameLocks noChangeAspect="1"/>
          </p:cNvGraphicFramePr>
          <p:nvPr/>
        </p:nvGraphicFramePr>
        <p:xfrm>
          <a:off x="4800600" y="5394325"/>
          <a:ext cx="1676400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Точечный рисунок" r:id="rId10" imgW="704948" imgH="542857" progId="Paint.Picture">
                  <p:embed/>
                </p:oleObj>
              </mc:Choice>
              <mc:Fallback>
                <p:oleObj name="Точечный рисунок" r:id="rId10" imgW="704948" imgH="5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5394325"/>
                        <a:ext cx="1676400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500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Коробочка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7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Многочисленные семена высыпаются через специальные отверстия или трещины в стенках коробочки.</a:t>
            </a:r>
          </a:p>
          <a:p>
            <a:endParaRPr lang="ru-RU" altLang="ru-RU" smtClean="0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997200"/>
            <a:ext cx="3240087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213100"/>
            <a:ext cx="3600450" cy="304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7202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Стручок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74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Имеет две створки, но семена в стручке располагаются не на створках, как у боба, а на перегородке плода.</a:t>
            </a:r>
          </a:p>
          <a:p>
            <a:endParaRPr lang="ru-RU" altLang="ru-RU" smtClean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284538"/>
            <a:ext cx="7056438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3775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err="1" smtClean="0">
                <a:solidFill>
                  <a:schemeClr val="bg1">
                    <a:lumMod val="50000"/>
                  </a:schemeClr>
                </a:solidFill>
              </a:rPr>
              <a:t>Стручочек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771" name="Объект 2"/>
          <p:cNvSpPr>
            <a:spLocks noGrp="1"/>
          </p:cNvSpPr>
          <p:nvPr>
            <p:ph idx="1"/>
          </p:nvPr>
        </p:nvSpPr>
        <p:spPr>
          <a:xfrm>
            <a:off x="1116013" y="1052513"/>
            <a:ext cx="7818437" cy="5195887"/>
          </a:xfrm>
        </p:spPr>
        <p:txBody>
          <a:bodyPr/>
          <a:lstStyle/>
          <a:p>
            <a:r>
              <a:rPr lang="ru-RU" altLang="ru-RU" smtClean="0"/>
              <a:t>Плод некоторых растений семейства Капустные. </a:t>
            </a:r>
          </a:p>
          <a:p>
            <a:r>
              <a:rPr lang="ru-RU" altLang="ru-RU" smtClean="0"/>
              <a:t>Двугнёздая коробочка, образованная двумя плодолистиками и вскрывающаяся двумя створками, по брюшному и спинному шву. 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4149725"/>
            <a:ext cx="22685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221163"/>
            <a:ext cx="1858962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149725"/>
            <a:ext cx="2749550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9490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>
                    <a:lumMod val="50000"/>
                  </a:schemeClr>
                </a:solidFill>
              </a:rPr>
              <a:t>Боб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79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Плод вскрывается двумя створками. Когда боб созревает, створки его подсыхают и, скручиваясь, выбрасывают семена.</a:t>
            </a:r>
          </a:p>
          <a:p>
            <a:endParaRPr lang="ru-RU" altLang="ru-RU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573463"/>
            <a:ext cx="4578350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563938"/>
            <a:ext cx="2255838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4140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smtClean="0">
                <a:solidFill>
                  <a:schemeClr val="accent2"/>
                </a:solidFill>
              </a:rPr>
              <a:t>Найди лишнее:</a:t>
            </a:r>
            <a:endParaRPr lang="en-US" sz="5400" b="1" smtClean="0">
              <a:solidFill>
                <a:schemeClr val="accent2"/>
              </a:solidFill>
            </a:endParaRPr>
          </a:p>
        </p:txBody>
      </p:sp>
      <p:sp>
        <p:nvSpPr>
          <p:cNvPr id="34819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4820" name="Text Box 3"/>
          <p:cNvSpPr txBox="1">
            <a:spLocks noChangeArrowheads="1"/>
          </p:cNvSpPr>
          <p:nvPr/>
        </p:nvSpPr>
        <p:spPr bwMode="auto">
          <a:xfrm>
            <a:off x="468313" y="5589588"/>
            <a:ext cx="8207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smtClean="0">
                <a:solidFill>
                  <a:prstClr val="black"/>
                </a:solidFill>
                <a:latin typeface="Arial" charset="0"/>
              </a:rPr>
              <a:t>      1.                   2.                  3.</a:t>
            </a:r>
            <a:endParaRPr lang="en-US" altLang="ru-RU" sz="400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1508" name="Picture 4" descr="Scan0138"/>
          <p:cNvPicPr>
            <a:picLocks noChangeAspect="1" noChangeArrowheads="1"/>
          </p:cNvPicPr>
          <p:nvPr/>
        </p:nvPicPr>
        <p:blipFill>
          <a:blip r:embed="rId2">
            <a:lum bright="-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81300"/>
            <a:ext cx="950913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Scan0135"/>
          <p:cNvPicPr>
            <a:picLocks noChangeAspect="1" noChangeArrowheads="1"/>
          </p:cNvPicPr>
          <p:nvPr/>
        </p:nvPicPr>
        <p:blipFill>
          <a:blip r:embed="rId3">
            <a:lum bright="-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852738"/>
            <a:ext cx="10318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Scan0139"/>
          <p:cNvPicPr>
            <a:picLocks noChangeAspect="1" noChangeArrowheads="1"/>
          </p:cNvPicPr>
          <p:nvPr/>
        </p:nvPicPr>
        <p:blipFill>
          <a:blip r:embed="rId4">
            <a:lum bright="-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781300"/>
            <a:ext cx="13017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13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5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луковица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3" b="-27"/>
          <a:stretch>
            <a:fillRect/>
          </a:stretch>
        </p:blipFill>
        <p:spPr>
          <a:xfrm>
            <a:off x="381000" y="1066800"/>
            <a:ext cx="2527300" cy="5410200"/>
          </a:xfrm>
          <a:noFill/>
        </p:spPr>
      </p:pic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2362200" y="1981200"/>
            <a:ext cx="609600" cy="205740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2895600" y="4876800"/>
            <a:ext cx="1219200" cy="533400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smtClean="0">
                <a:solidFill>
                  <a:srgbClr val="FF0000"/>
                </a:solidFill>
                <a:latin typeface="Arial" charset="0"/>
              </a:rPr>
              <a:t>донце</a:t>
            </a:r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0" y="5410200"/>
            <a:ext cx="1371600" cy="685800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smtClean="0">
                <a:solidFill>
                  <a:srgbClr val="FF0000"/>
                </a:solidFill>
                <a:latin typeface="Arial" charset="0"/>
              </a:rPr>
              <a:t>почки</a:t>
            </a:r>
          </a:p>
        </p:txBody>
      </p:sp>
      <p:sp>
        <p:nvSpPr>
          <p:cNvPr id="15366" name="Rectangle 8"/>
          <p:cNvSpPr>
            <a:spLocks noChangeArrowheads="1"/>
          </p:cNvSpPr>
          <p:nvPr/>
        </p:nvSpPr>
        <p:spPr bwMode="auto">
          <a:xfrm>
            <a:off x="0" y="3505200"/>
            <a:ext cx="1219200" cy="533400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800" b="1" smtClean="0">
                <a:solidFill>
                  <a:srgbClr val="FF0000"/>
                </a:solidFill>
                <a:latin typeface="Arial" charset="0"/>
              </a:rPr>
              <a:t>чешуи</a:t>
            </a:r>
          </a:p>
        </p:txBody>
      </p:sp>
      <p:sp>
        <p:nvSpPr>
          <p:cNvPr id="15367" name="Rectangle 9"/>
          <p:cNvSpPr>
            <a:spLocks noChangeArrowheads="1"/>
          </p:cNvSpPr>
          <p:nvPr/>
        </p:nvSpPr>
        <p:spPr bwMode="auto">
          <a:xfrm>
            <a:off x="533400" y="228600"/>
            <a:ext cx="822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b="1" smtClean="0">
                <a:solidFill>
                  <a:srgbClr val="FF0000"/>
                </a:solidFill>
                <a:latin typeface="Arial Black" pitchFamily="34" charset="0"/>
              </a:rPr>
              <a:t>луковица</a:t>
            </a:r>
            <a:r>
              <a:rPr lang="ru-RU" altLang="ru-RU" sz="2400" b="1" smtClean="0">
                <a:solidFill>
                  <a:srgbClr val="FF0000"/>
                </a:solidFill>
                <a:latin typeface="Arial Black" pitchFamily="34" charset="0"/>
              </a:rPr>
              <a:t> - </a:t>
            </a:r>
            <a:r>
              <a:rPr lang="ru-RU" altLang="ru-RU" b="1" smtClean="0">
                <a:solidFill>
                  <a:srgbClr val="FF0000"/>
                </a:solidFill>
                <a:latin typeface="Arial Black" pitchFamily="34" charset="0"/>
              </a:rPr>
              <a:t>подземный</a:t>
            </a:r>
            <a:r>
              <a:rPr lang="ru-RU" altLang="ru-RU" sz="2400" b="1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ru-RU" altLang="ru-RU" b="1" smtClean="0">
                <a:solidFill>
                  <a:srgbClr val="FF0000"/>
                </a:solidFill>
                <a:latin typeface="Arial Black" pitchFamily="34" charset="0"/>
              </a:rPr>
              <a:t>побег</a:t>
            </a: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3886200" y="1066800"/>
            <a:ext cx="4800600" cy="4154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</a:rPr>
              <a:t>На стебле укороченном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</a:rPr>
              <a:t>С названьем звонким донце,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</a:rPr>
              <a:t>Чешуи - листья сочные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</a:rPr>
              <a:t>Одеты в позолоту.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</a:rPr>
              <a:t>В сочных листьях сахар есть,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</a:rPr>
              <a:t>Фитонцидов здесь не счесть!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</a:rPr>
              <a:t>Если будут фитонциды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</a:rPr>
              <a:t>В нашей комнате летать,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</a:rPr>
              <a:t>То про насморк и простуду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</a:rPr>
              <a:t>Можно смело забывать.  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0" y="3505200"/>
            <a:ext cx="1219200" cy="533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895600" y="4876800"/>
            <a:ext cx="1219200" cy="533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0" y="5410200"/>
            <a:ext cx="1371600" cy="685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2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4" grpId="0"/>
      <p:bldP spid="9" grpId="0" animBg="1"/>
      <p:bldP spid="10" grpId="0" animBg="1"/>
      <p:bldP spid="1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b="1" smtClean="0">
                <a:solidFill>
                  <a:schemeClr val="accent2"/>
                </a:solidFill>
              </a:rPr>
              <a:t>Найди лишнее:</a:t>
            </a:r>
            <a:endParaRPr lang="en-US" sz="5400" b="1" smtClean="0">
              <a:solidFill>
                <a:schemeClr val="accent2"/>
              </a:solidFill>
            </a:endParaRPr>
          </a:p>
        </p:txBody>
      </p:sp>
      <p:sp>
        <p:nvSpPr>
          <p:cNvPr id="35843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5844" name="Text Box 3"/>
          <p:cNvSpPr txBox="1">
            <a:spLocks noChangeArrowheads="1"/>
          </p:cNvSpPr>
          <p:nvPr/>
        </p:nvSpPr>
        <p:spPr bwMode="auto">
          <a:xfrm>
            <a:off x="468313" y="5589588"/>
            <a:ext cx="8207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smtClean="0">
                <a:solidFill>
                  <a:prstClr val="black"/>
                </a:solidFill>
                <a:latin typeface="Arial" charset="0"/>
              </a:rPr>
              <a:t>      1.                   2.                  3.</a:t>
            </a:r>
            <a:endParaRPr lang="en-US" altLang="ru-RU" sz="400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2532" name="Picture 4" descr="Scan0136"/>
          <p:cNvPicPr>
            <a:picLocks noChangeAspect="1" noChangeArrowheads="1"/>
          </p:cNvPicPr>
          <p:nvPr/>
        </p:nvPicPr>
        <p:blipFill>
          <a:blip r:embed="rId2">
            <a:lum bright="-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205038"/>
            <a:ext cx="992187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Scan0134"/>
          <p:cNvPicPr>
            <a:picLocks noChangeAspect="1" noChangeArrowheads="1"/>
          </p:cNvPicPr>
          <p:nvPr/>
        </p:nvPicPr>
        <p:blipFill>
          <a:blip r:embed="rId3">
            <a:lum bright="-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492375"/>
            <a:ext cx="111125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Scan0135"/>
          <p:cNvPicPr>
            <a:picLocks noChangeAspect="1" noChangeArrowheads="1"/>
          </p:cNvPicPr>
          <p:nvPr/>
        </p:nvPicPr>
        <p:blipFill>
          <a:blip r:embed="rId4">
            <a:lum bright="-4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924175"/>
            <a:ext cx="9556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305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5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3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chemeClr val="accent2"/>
                </a:solidFill>
              </a:rPr>
              <a:t>Найди лишнее:</a:t>
            </a:r>
            <a:endParaRPr lang="en-US" sz="5400" b="1" dirty="0" smtClean="0">
              <a:solidFill>
                <a:schemeClr val="accent2"/>
              </a:solidFill>
            </a:endParaRP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468313" y="5589588"/>
            <a:ext cx="8207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smtClean="0">
                <a:solidFill>
                  <a:prstClr val="black"/>
                </a:solidFill>
                <a:latin typeface="Arial" charset="0"/>
              </a:rPr>
              <a:t>      1.                   2.                  3.</a:t>
            </a:r>
            <a:endParaRPr lang="en-US" altLang="ru-RU" sz="400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244" name="Picture 4" descr="Scan0137"/>
          <p:cNvPicPr>
            <a:picLocks noChangeAspect="1" noChangeArrowheads="1"/>
          </p:cNvPicPr>
          <p:nvPr/>
        </p:nvPicPr>
        <p:blipFill>
          <a:blip r:embed="rId2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492375"/>
            <a:ext cx="17176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Scan0122"/>
          <p:cNvPicPr>
            <a:picLocks noChangeAspect="1" noChangeArrowheads="1"/>
          </p:cNvPicPr>
          <p:nvPr/>
        </p:nvPicPr>
        <p:blipFill>
          <a:blip r:embed="rId3">
            <a:lum bright="-20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349500"/>
            <a:ext cx="19621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Scan0139"/>
          <p:cNvPicPr>
            <a:picLocks noChangeAspect="1" noChangeArrowheads="1"/>
          </p:cNvPicPr>
          <p:nvPr/>
        </p:nvPicPr>
        <p:blipFill>
          <a:blip r:embed="rId4">
            <a:lum bright="-1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708275"/>
            <a:ext cx="13017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5324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chemeClr val="accent2"/>
                </a:solidFill>
              </a:rPr>
              <a:t>Найди лишнее:</a:t>
            </a:r>
            <a:endParaRPr lang="en-US" sz="5400" b="1" dirty="0" smtClean="0">
              <a:solidFill>
                <a:schemeClr val="accent2"/>
              </a:solidFill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468313" y="5589588"/>
            <a:ext cx="8207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Font typeface="Verdana" pitchFamily="34" charset="0"/>
              <a:buChar char="◦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2D2E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000" smtClean="0">
                <a:solidFill>
                  <a:prstClr val="black"/>
                </a:solidFill>
                <a:latin typeface="Arial" charset="0"/>
              </a:rPr>
              <a:t>      1.                   2.                  3.</a:t>
            </a:r>
            <a:endParaRPr lang="en-US" altLang="ru-RU" sz="4000" smtClean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244" name="Picture 4" descr="Scan0137"/>
          <p:cNvPicPr>
            <a:picLocks noChangeAspect="1" noChangeArrowheads="1"/>
          </p:cNvPicPr>
          <p:nvPr/>
        </p:nvPicPr>
        <p:blipFill>
          <a:blip r:embed="rId2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492375"/>
            <a:ext cx="17176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Scan0122"/>
          <p:cNvPicPr>
            <a:picLocks noChangeAspect="1" noChangeArrowheads="1"/>
          </p:cNvPicPr>
          <p:nvPr/>
        </p:nvPicPr>
        <p:blipFill>
          <a:blip r:embed="rId3">
            <a:lum bright="-20000"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349500"/>
            <a:ext cx="196215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Scan0139"/>
          <p:cNvPicPr>
            <a:picLocks noChangeAspect="1" noChangeArrowheads="1"/>
          </p:cNvPicPr>
          <p:nvPr/>
        </p:nvPicPr>
        <p:blipFill>
          <a:blip r:embed="rId4">
            <a:lum bright="-1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708275"/>
            <a:ext cx="13017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69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06489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37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B59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3" descr="E:\Загрузки\цвет лука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9116">
            <a:off x="3709988" y="246063"/>
            <a:ext cx="2941637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Rectangle 15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001000" cy="639763"/>
          </a:xfrm>
          <a:noFill/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FF0000"/>
                </a:solidFill>
                <a:latin typeface="Arial Black" pitchFamily="34" charset="0"/>
              </a:rPr>
              <a:t>луковичные</a:t>
            </a:r>
            <a:r>
              <a:rPr lang="ru-RU" altLang="ru-RU" sz="3200" b="1" smtClean="0">
                <a:solidFill>
                  <a:srgbClr val="FF0000"/>
                </a:solidFill>
              </a:rPr>
              <a:t> </a:t>
            </a:r>
            <a:r>
              <a:rPr lang="ru-RU" altLang="ru-RU" sz="3200" b="1" smtClean="0">
                <a:solidFill>
                  <a:srgbClr val="FF0000"/>
                </a:solidFill>
                <a:latin typeface="Arial Black" pitchFamily="34" charset="0"/>
              </a:rPr>
              <a:t>растения</a:t>
            </a:r>
          </a:p>
        </p:txBody>
      </p:sp>
      <p:pic>
        <p:nvPicPr>
          <p:cNvPr id="16387" name="Picture 7" descr="{7330FD22-66B5-4186-B7FA-98CB332FA4AC}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2" r="71707"/>
          <a:stretch>
            <a:fillRect/>
          </a:stretch>
        </p:blipFill>
        <p:spPr>
          <a:xfrm rot="358517">
            <a:off x="-38100" y="1238250"/>
            <a:ext cx="2198688" cy="3705225"/>
          </a:xfrm>
          <a:noFill/>
        </p:spPr>
      </p:pic>
      <p:pic>
        <p:nvPicPr>
          <p:cNvPr id="16388" name="Picture 9" descr="{7330FD22-66B5-4186-B7FA-98CB332FA4AC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9" t="49570" r="48459" b="12006"/>
          <a:stretch>
            <a:fillRect/>
          </a:stretch>
        </p:blipFill>
        <p:spPr bwMode="auto">
          <a:xfrm>
            <a:off x="304800" y="4724400"/>
            <a:ext cx="1600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{7330FD22-66B5-4186-B7FA-98CB332FA4AC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2" t="2914" r="32773" b="55917"/>
          <a:stretch>
            <a:fillRect/>
          </a:stretch>
        </p:blipFill>
        <p:spPr bwMode="auto">
          <a:xfrm>
            <a:off x="2438400" y="4800600"/>
            <a:ext cx="19875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0" name="Group 13"/>
          <p:cNvGrpSpPr>
            <a:grpSpLocks/>
          </p:cNvGrpSpPr>
          <p:nvPr/>
        </p:nvGrpSpPr>
        <p:grpSpPr bwMode="auto">
          <a:xfrm>
            <a:off x="7696200" y="4572000"/>
            <a:ext cx="1447800" cy="2057400"/>
            <a:chOff x="3120" y="3024"/>
            <a:chExt cx="912" cy="1296"/>
          </a:xfrm>
        </p:grpSpPr>
        <p:pic>
          <p:nvPicPr>
            <p:cNvPr id="16396" name="Picture 11" descr="{7330FD22-66B5-4186-B7FA-98CB332FA4AC}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89" t="53516" b="6689"/>
            <a:stretch>
              <a:fillRect/>
            </a:stretch>
          </p:blipFill>
          <p:spPr bwMode="auto">
            <a:xfrm>
              <a:off x="3120" y="3024"/>
              <a:ext cx="894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7" name="Rectangle 12"/>
            <p:cNvSpPr>
              <a:spLocks noChangeArrowheads="1"/>
            </p:cNvSpPr>
            <p:nvPr/>
          </p:nvSpPr>
          <p:spPr bwMode="auto">
            <a:xfrm>
              <a:off x="3120" y="3024"/>
              <a:ext cx="912" cy="1296"/>
            </a:xfrm>
            <a:prstGeom prst="rect">
              <a:avLst/>
            </a:prstGeom>
            <a:solidFill>
              <a:schemeClr val="accent1">
                <a:alpha val="1961"/>
              </a:schemeClr>
            </a:solidFill>
            <a:ln w="9525" algn="ctr">
              <a:solidFill>
                <a:srgbClr val="66FF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entury Gothic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entury Gothic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ru-RU" altLang="ru-RU" sz="1800" b="1" smtClean="0">
                <a:solidFill>
                  <a:prstClr val="black"/>
                </a:solidFill>
                <a:latin typeface="Arial Black" pitchFamily="34" charset="0"/>
              </a:endParaRPr>
            </a:p>
          </p:txBody>
        </p:sp>
      </p:grpSp>
      <p:sp>
        <p:nvSpPr>
          <p:cNvPr id="16391" name="Rectangle 14"/>
          <p:cNvSpPr>
            <a:spLocks noChangeArrowheads="1"/>
          </p:cNvSpPr>
          <p:nvPr/>
        </p:nvSpPr>
        <p:spPr bwMode="auto">
          <a:xfrm>
            <a:off x="6781800" y="4343400"/>
            <a:ext cx="1219200" cy="457200"/>
          </a:xfrm>
          <a:prstGeom prst="rect">
            <a:avLst/>
          </a:prstGeom>
          <a:solidFill>
            <a:srgbClr val="FFFFFF"/>
          </a:solidFill>
          <a:ln w="9525" algn="ctr">
            <a:solidFill>
              <a:srgbClr val="66FF66"/>
            </a:solidFill>
            <a:miter lim="800000"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smtClean="0">
                <a:solidFill>
                  <a:prstClr val="black"/>
                </a:solidFill>
                <a:latin typeface="Arial" charset="0"/>
              </a:rPr>
              <a:t>Тюльпан</a:t>
            </a:r>
          </a:p>
        </p:txBody>
      </p:sp>
      <p:pic>
        <p:nvPicPr>
          <p:cNvPr id="16393" name="Picture 8" descr="{7330FD22-66B5-4186-B7FA-98CB332FA4AC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6" t="1541" r="2240" b="47856"/>
          <a:stretch>
            <a:fillRect/>
          </a:stretch>
        </p:blipFill>
        <p:spPr bwMode="auto">
          <a:xfrm rot="-1309304">
            <a:off x="6953250" y="933450"/>
            <a:ext cx="20066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6" descr="6800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62400"/>
            <a:ext cx="2057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Рисунок 14" descr="чеснок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4144">
            <a:off x="1884363" y="2089150"/>
            <a:ext cx="329882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89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rgbClr val="7FD13B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1591</Words>
  <Application>Microsoft Office PowerPoint</Application>
  <PresentationFormat>Экран (4:3)</PresentationFormat>
  <Paragraphs>373</Paragraphs>
  <Slides>83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5" baseType="lpstr">
      <vt:lpstr>Апекс</vt:lpstr>
      <vt:lpstr>Точечный рисунок</vt:lpstr>
      <vt:lpstr>Ботаника</vt:lpstr>
      <vt:lpstr>Все ли органы, растущие в почве, являются корнями?</vt:lpstr>
      <vt:lpstr>Презентация PowerPoint</vt:lpstr>
      <vt:lpstr>Презентация PowerPoint</vt:lpstr>
      <vt:lpstr> На свету он зеленеет,  </vt:lpstr>
      <vt:lpstr>растения, имеющие клубни</vt:lpstr>
      <vt:lpstr>Проблемная задача: Почему луковичные растения часто встречаются там, где очень сухое и жаркое лето в степях, в пустынях? </vt:lpstr>
      <vt:lpstr>Презентация PowerPoint</vt:lpstr>
      <vt:lpstr>луковичные растения</vt:lpstr>
      <vt:lpstr>корневище - подземный побег</vt:lpstr>
      <vt:lpstr>растения, имеющие корневище</vt:lpstr>
      <vt:lpstr> Проблемная задача:   Используя знания о строении корневища,предложите способ  борьбы с корневищными сорняками  (пырей, осот) на дачных участках.</vt:lpstr>
      <vt:lpstr>Презентация PowerPoint</vt:lpstr>
      <vt:lpstr>Видоизмененные надземные побеги</vt:lpstr>
      <vt:lpstr>Презентация PowerPoint</vt:lpstr>
      <vt:lpstr>Цветок видоизмененный  укороченный побег, служащий для семенного размножения</vt:lpstr>
      <vt:lpstr>Презентация PowerPoint</vt:lpstr>
      <vt:lpstr>Презентация PowerPoint</vt:lpstr>
      <vt:lpstr> Виды околоцветника</vt:lpstr>
      <vt:lpstr>Виды цветков</vt:lpstr>
      <vt:lpstr>Презентация PowerPoint</vt:lpstr>
      <vt:lpstr>Презентация PowerPoint</vt:lpstr>
      <vt:lpstr>Презентация PowerPoint</vt:lpstr>
      <vt:lpstr>Презентация PowerPoint</vt:lpstr>
      <vt:lpstr>Соцветие -</vt:lpstr>
      <vt:lpstr>Значение соцветий:</vt:lpstr>
      <vt:lpstr>Соцветия бывают:</vt:lpstr>
      <vt:lpstr>Кисть</vt:lpstr>
      <vt:lpstr>Кисть</vt:lpstr>
      <vt:lpstr>Колос</vt:lpstr>
      <vt:lpstr>Колос</vt:lpstr>
      <vt:lpstr>Початок</vt:lpstr>
      <vt:lpstr>Початок</vt:lpstr>
      <vt:lpstr>Головка</vt:lpstr>
      <vt:lpstr>Головка</vt:lpstr>
      <vt:lpstr>Зонтик</vt:lpstr>
      <vt:lpstr>Зонтик</vt:lpstr>
      <vt:lpstr>Щиток</vt:lpstr>
      <vt:lpstr>Щиток</vt:lpstr>
      <vt:lpstr>Корзинка</vt:lpstr>
      <vt:lpstr>Корзинка</vt:lpstr>
      <vt:lpstr>Сравните</vt:lpstr>
      <vt:lpstr>Сравните</vt:lpstr>
      <vt:lpstr>Сравните</vt:lpstr>
      <vt:lpstr>Сложная кисть (метелка)</vt:lpstr>
      <vt:lpstr>Сложная кисть (метелка)</vt:lpstr>
      <vt:lpstr>Сложная кисть (метелка)</vt:lpstr>
      <vt:lpstr>Сложный зонтик</vt:lpstr>
      <vt:lpstr>Сложный зонтик</vt:lpstr>
      <vt:lpstr>Сложный колос</vt:lpstr>
      <vt:lpstr>Сложный колос</vt:lpstr>
      <vt:lpstr>Сравните</vt:lpstr>
      <vt:lpstr>Сравните</vt:lpstr>
      <vt:lpstr>Сравнить</vt:lpstr>
      <vt:lpstr>СТРОЕНИЕ ПЛОДА</vt:lpstr>
      <vt:lpstr>Околоплодник образуется из стенок завязи пестика. Семена образуются из семязачатков.</vt:lpstr>
      <vt:lpstr>Значение   околоплодника</vt:lpstr>
      <vt:lpstr>Плоды  </vt:lpstr>
      <vt:lpstr>Презентация PowerPoint</vt:lpstr>
      <vt:lpstr>Ягода</vt:lpstr>
      <vt:lpstr>Яблоко</vt:lpstr>
      <vt:lpstr>Тыквина</vt:lpstr>
      <vt:lpstr>Померанец</vt:lpstr>
      <vt:lpstr>Презентация PowerPoint</vt:lpstr>
      <vt:lpstr>Костянка</vt:lpstr>
      <vt:lpstr>Многокостянка</vt:lpstr>
      <vt:lpstr>Презентация PowerPoint</vt:lpstr>
      <vt:lpstr>Орех</vt:lpstr>
      <vt:lpstr>Желудь</vt:lpstr>
      <vt:lpstr>Семянка</vt:lpstr>
      <vt:lpstr>Зерновка</vt:lpstr>
      <vt:lpstr>Крылатка</vt:lpstr>
      <vt:lpstr>Многоорешек</vt:lpstr>
      <vt:lpstr>Презентация PowerPoint</vt:lpstr>
      <vt:lpstr>Коробочка</vt:lpstr>
      <vt:lpstr>Стручок</vt:lpstr>
      <vt:lpstr>Стручочек</vt:lpstr>
      <vt:lpstr>Боб</vt:lpstr>
      <vt:lpstr>Найди лишнее:</vt:lpstr>
      <vt:lpstr>Найди лишнее:</vt:lpstr>
      <vt:lpstr>Найди лишнее:</vt:lpstr>
      <vt:lpstr>Найди лишнее: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Ботаника</dc:title>
  <dc:creator>Гаджи Магомедов</dc:creator>
  <cp:lastModifiedBy>Гаджи Магомедов</cp:lastModifiedBy>
  <cp:revision>1</cp:revision>
  <dcterms:created xsi:type="dcterms:W3CDTF">2017-11-27T20:27:52Z</dcterms:created>
  <dcterms:modified xsi:type="dcterms:W3CDTF">2017-11-27T20:29:41Z</dcterms:modified>
</cp:coreProperties>
</file>