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704" r:id="rId3"/>
    <p:sldMasterId id="2147483716" r:id="rId4"/>
    <p:sldMasterId id="2147483728" r:id="rId5"/>
    <p:sldMasterId id="2147483755" r:id="rId6"/>
  </p:sldMasterIdLst>
  <p:notesMasterIdLst>
    <p:notesMasterId r:id="rId62"/>
  </p:notesMasterIdLst>
  <p:sldIdLst>
    <p:sldId id="256" r:id="rId7"/>
    <p:sldId id="273" r:id="rId8"/>
    <p:sldId id="285" r:id="rId9"/>
    <p:sldId id="294" r:id="rId10"/>
    <p:sldId id="289" r:id="rId11"/>
    <p:sldId id="293" r:id="rId12"/>
    <p:sldId id="290" r:id="rId13"/>
    <p:sldId id="292" r:id="rId14"/>
    <p:sldId id="295" r:id="rId15"/>
    <p:sldId id="296" r:id="rId16"/>
    <p:sldId id="299" r:id="rId17"/>
    <p:sldId id="297" r:id="rId18"/>
    <p:sldId id="304" r:id="rId19"/>
    <p:sldId id="298" r:id="rId20"/>
    <p:sldId id="303" r:id="rId21"/>
    <p:sldId id="262" r:id="rId22"/>
    <p:sldId id="300" r:id="rId23"/>
    <p:sldId id="301" r:id="rId24"/>
    <p:sldId id="306" r:id="rId25"/>
    <p:sldId id="307" r:id="rId26"/>
    <p:sldId id="308" r:id="rId27"/>
    <p:sldId id="324" r:id="rId28"/>
    <p:sldId id="323" r:id="rId29"/>
    <p:sldId id="322" r:id="rId30"/>
    <p:sldId id="328" r:id="rId31"/>
    <p:sldId id="309" r:id="rId32"/>
    <p:sldId id="326" r:id="rId33"/>
    <p:sldId id="325" r:id="rId34"/>
    <p:sldId id="311" r:id="rId35"/>
    <p:sldId id="312" r:id="rId36"/>
    <p:sldId id="313" r:id="rId37"/>
    <p:sldId id="314" r:id="rId38"/>
    <p:sldId id="329" r:id="rId39"/>
    <p:sldId id="315" r:id="rId40"/>
    <p:sldId id="316" r:id="rId41"/>
    <p:sldId id="317" r:id="rId42"/>
    <p:sldId id="318" r:id="rId43"/>
    <p:sldId id="319" r:id="rId44"/>
    <p:sldId id="320" r:id="rId45"/>
    <p:sldId id="260" r:id="rId46"/>
    <p:sldId id="331" r:id="rId47"/>
    <p:sldId id="321" r:id="rId48"/>
    <p:sldId id="332" r:id="rId49"/>
    <p:sldId id="333" r:id="rId50"/>
    <p:sldId id="334" r:id="rId51"/>
    <p:sldId id="335" r:id="rId52"/>
    <p:sldId id="336" r:id="rId53"/>
    <p:sldId id="264" r:id="rId54"/>
    <p:sldId id="265" r:id="rId55"/>
    <p:sldId id="266" r:id="rId56"/>
    <p:sldId id="267" r:id="rId57"/>
    <p:sldId id="268" r:id="rId58"/>
    <p:sldId id="286" r:id="rId59"/>
    <p:sldId id="287" r:id="rId60"/>
    <p:sldId id="288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7" d="100"/>
          <a:sy n="57" d="100"/>
        </p:scale>
        <p:origin x="-1116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A7114-9C1E-4766-BB7B-2025A03257DA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E71E0-715A-42A2-9985-7BB8E3024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125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/>
            <a:fld id="{E1D2F5B5-635A-4E45-B4FD-F685442C3CB2}" type="slidenum">
              <a:rPr lang="ru-RU" altLang="ru-RU" sz="1200"/>
              <a:pPr eaLnBrk="1" hangingPunct="1"/>
              <a:t>25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14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80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0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587" y="214314"/>
            <a:ext cx="10390716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720BC76-4948-45D5-90CD-2BE91186FBE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86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587" y="214314"/>
            <a:ext cx="10390716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DFE9A62-D4AA-41D0-9DF1-0A87667BA77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00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C69FF-7098-46A1-9C0A-EBF8F90293E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37599"/>
      </p:ext>
    </p:extLst>
  </p:cSld>
  <p:clrMapOvr>
    <a:masterClrMapping/>
  </p:clrMapOvr>
  <p:transition spd="med">
    <p:cover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818" y="214313"/>
            <a:ext cx="9696449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19818" y="1709739"/>
            <a:ext cx="4745567" cy="45989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868584" y="1709738"/>
            <a:ext cx="4747683" cy="2222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68584" y="4084639"/>
            <a:ext cx="4747683" cy="22240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11506201" y="6237289"/>
            <a:ext cx="768351" cy="3889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03732-E8F7-49B8-8263-0519433B764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45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8AE6-E3DF-4A83-B38C-AE8D8D4D398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62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0769E-E541-46B7-938A-8ED9DCC2417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73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C066B-3F19-443A-A81C-12EC56B386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261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60EEB-89CF-49FB-9FB4-37691587ADA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4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5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BA05E-66DE-4D74-BFC9-E0BA4474D8C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89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BC7B3-61F6-4D6B-97CD-72E208AE95F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14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7E2E4-32E2-4C6A-84B5-C2CAA8D397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66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87BDD-6A3D-49CA-BFF2-43C42337D16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55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9B0B2-92B7-46E0-A1C4-545278FD74D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91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A0EDA-06E0-4E41-BAAF-DA800833FC3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34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566FE-0682-4BBE-8E92-93B35487355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96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E0D40-C312-4E79-82C8-516EF599F8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54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FD0453-39B5-42EE-81BA-E3429BB5F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82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284B83-6F86-4D4F-BCEB-2E6419C347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5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2E2B13-06C5-4A60-9F12-5C398A5BEF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37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2F62F0-925C-4330-AD36-AD2CBBFC0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534ACB-48F6-478F-BA3D-3C47B830C9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30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3BE4A-B8B5-4E22-BAD2-141D37C8D9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78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C86DB3-E415-4151-9B6C-D99B170453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2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269FD-4C14-4125-A696-630FE4571F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41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0704E-9B21-46F5-BF63-2E86365E1E0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71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259D33-CB65-4C42-AFFA-C561A1B37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14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87084" y="69758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3910" y="1449306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910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910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1505933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72212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9696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7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87084" y="69758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952503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92551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197" y="2341478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1077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581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546842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255610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2361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603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385953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346" y="4650477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1349" y="4773227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1080" y="66678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95876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5251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68224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4643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5310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88828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73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96601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344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234934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002907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471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552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700740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847061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5048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235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2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3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4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7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44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9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587" y="214314"/>
            <a:ext cx="10390716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720BC76-4948-45D5-90CD-2BE91186FBE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823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587" y="214314"/>
            <a:ext cx="10390716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DFE9A62-D4AA-41D0-9DF1-0A87667BA77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5215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C69FF-7098-46A1-9C0A-EBF8F90293E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44159"/>
      </p:ext>
    </p:extLst>
  </p:cSld>
  <p:clrMapOvr>
    <a:masterClrMapping/>
  </p:clrMapOvr>
  <p:transition spd="med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3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6C3-00CD-4FC0-9485-A216B3F592FE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7EEA-0535-44CC-BC35-9F9B10A34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5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9000">
              <a:srgbClr val="F8B049">
                <a:lumMod val="78000"/>
                <a:lumOff val="22000"/>
              </a:srgbClr>
            </a:gs>
            <a:gs pos="20000">
              <a:schemeClr val="accent4">
                <a:lumMod val="40000"/>
                <a:lumOff val="60000"/>
              </a:schemeClr>
            </a:gs>
            <a:gs pos="77000">
              <a:srgbClr val="FEE7F2"/>
            </a:gs>
            <a:gs pos="92000">
              <a:srgbClr val="F952A0"/>
            </a:gs>
            <a:gs pos="96000">
              <a:srgbClr val="C5084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3D6C3-00CD-4FC0-9485-A216B3F592FE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A7EEA-0535-44CC-BC35-9F9B10A34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4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  <p:sldLayoutId id="2147483703" r:id="rId13"/>
    <p:sldLayoutId id="2147483754" r:id="rId14"/>
    <p:sldLayoutId id="2147483785" r:id="rId15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2C67AF-F9B7-4C9E-A0A3-BD7D794D5038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6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CD37-AD70-48C3-A4DE-9BF97E3D72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65A59-BACF-40B3-9A06-85119CA7E9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2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20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03CD37-AD70-48C3-A4DE-9BF97E3D72D3}" type="datetimeFigureOut">
              <a:rPr lang="ru-RU" smtClean="0">
                <a:solidFill>
                  <a:srgbClr val="696464"/>
                </a:solidFill>
              </a:rPr>
              <a:pPr/>
              <a:t>24.03.2018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3D65A59-BACF-40B3-9A06-85119CA7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47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9000">
              <a:srgbClr val="F8B049">
                <a:lumMod val="78000"/>
                <a:lumOff val="22000"/>
              </a:srgbClr>
            </a:gs>
            <a:gs pos="20000">
              <a:schemeClr val="accent4">
                <a:lumMod val="40000"/>
                <a:lumOff val="60000"/>
              </a:schemeClr>
            </a:gs>
            <a:gs pos="77000">
              <a:srgbClr val="FEE7F2"/>
            </a:gs>
            <a:gs pos="92000">
              <a:srgbClr val="F952A0"/>
            </a:gs>
            <a:gs pos="96000">
              <a:srgbClr val="C5084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3D6C3-00CD-4FC0-9485-A216B3F592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A7EEA-0535-44CC-BC35-9F9B10A340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40525" y="1387366"/>
            <a:ext cx="69893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Строение нервной системы и ее значение</a:t>
            </a:r>
          </a:p>
          <a:p>
            <a:pPr algn="ctr"/>
            <a:endParaRPr lang="ru-RU" sz="4800" dirty="0">
              <a:solidFill>
                <a:srgbClr val="002060"/>
              </a:solidFill>
            </a:endParaRPr>
          </a:p>
          <a:p>
            <a:pPr algn="ctr"/>
            <a:endParaRPr lang="ru-RU" sz="4800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8 класс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13" t="43219" r="4627" b="1456"/>
          <a:stretch/>
        </p:blipFill>
        <p:spPr>
          <a:xfrm>
            <a:off x="9038516" y="178527"/>
            <a:ext cx="2827283" cy="650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5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2635" y="214318"/>
            <a:ext cx="11642668" cy="966093"/>
          </a:xfrm>
        </p:spPr>
        <p:txBody>
          <a:bodyPr/>
          <a:lstStyle/>
          <a:p>
            <a:pPr algn="ctr"/>
            <a:r>
              <a:rPr lang="ru-RU" altLang="ru-RU" b="1" dirty="0"/>
              <a:t>Синапс </a:t>
            </a:r>
            <a:endParaRPr lang="ru-RU" altLang="ru-RU" dirty="0"/>
          </a:p>
        </p:txBody>
      </p:sp>
      <p:pic>
        <p:nvPicPr>
          <p:cNvPr id="13317" name="Picture 5" descr="synap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0755" y="1242749"/>
            <a:ext cx="5695359" cy="523610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93319" y="2148818"/>
            <a:ext cx="5278967" cy="719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0000"/>
                </a:solidFill>
              </a:rPr>
              <a:t>Пузырьки с медиатором</a:t>
            </a: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5232403" y="2867955"/>
            <a:ext cx="1916544" cy="99284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5232401" y="2867955"/>
            <a:ext cx="2049547" cy="416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88568" y="4437066"/>
            <a:ext cx="5088467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err="1" smtClean="0">
                <a:solidFill>
                  <a:srgbClr val="000000"/>
                </a:solidFill>
              </a:rPr>
              <a:t>Синаптическая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 щель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5577035" y="4689480"/>
            <a:ext cx="1571912" cy="25241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5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8" grpId="0" animBg="1"/>
      <p:bldP spid="13319" grpId="0" animBg="1"/>
      <p:bldP spid="13320" grpId="0" animBg="1"/>
      <p:bldP spid="13321" grpId="0" animBg="1"/>
      <p:bldP spid="133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pic>
        <p:nvPicPr>
          <p:cNvPr id="317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91" y="1331422"/>
            <a:ext cx="106680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5"/>
          <p:cNvSpPr txBox="1">
            <a:spLocks noChangeArrowheads="1"/>
          </p:cNvSpPr>
          <p:nvPr/>
        </p:nvSpPr>
        <p:spPr bwMode="auto">
          <a:xfrm>
            <a:off x="9448800" y="536581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3 </a:t>
            </a:r>
          </a:p>
        </p:txBody>
      </p:sp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2133600" y="533400"/>
            <a:ext cx="45931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5994403" y="536581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37025" y="4317078"/>
            <a:ext cx="12628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</a:rPr>
              <a:t>медиатор</a:t>
            </a:r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2925997" y="2776"/>
            <a:ext cx="64929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импульсов через синапс</a:t>
            </a:r>
          </a:p>
        </p:txBody>
      </p:sp>
      <p:sp>
        <p:nvSpPr>
          <p:cNvPr id="31751" name="Text Box 10"/>
          <p:cNvSpPr txBox="1">
            <a:spLocks noChangeArrowheads="1"/>
          </p:cNvSpPr>
          <p:nvPr/>
        </p:nvSpPr>
        <p:spPr bwMode="auto">
          <a:xfrm>
            <a:off x="345276" y="4950874"/>
            <a:ext cx="11654443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1- в состоянии покоя медиаторы хранятся в конце аксона;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2 – при возбуждении аксона  медиаторы выходят и действуют на другую клетку, и в ней возникает  импульс;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3- медиаторы разрушаются и передача информации прекращается</a:t>
            </a:r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37027" y="1750403"/>
            <a:ext cx="9795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</a:rPr>
              <a:t>синапс</a:t>
            </a:r>
          </a:p>
        </p:txBody>
      </p:sp>
      <p:sp>
        <p:nvSpPr>
          <p:cNvPr id="31753" name="Line 12"/>
          <p:cNvSpPr>
            <a:spLocks noChangeShapeType="1"/>
          </p:cNvSpPr>
          <p:nvPr/>
        </p:nvSpPr>
        <p:spPr bwMode="auto">
          <a:xfrm>
            <a:off x="1016591" y="2045771"/>
            <a:ext cx="1346668" cy="36492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4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pic>
        <p:nvPicPr>
          <p:cNvPr id="7170" name="Picture 2" descr="http://www.uzmed.info/wp-content/uploads/image-5171-620x3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10" y="1213659"/>
            <a:ext cx="9444137" cy="502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781398" y="115895"/>
            <a:ext cx="10904721" cy="8397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b="1" dirty="0" smtClean="0">
                <a:solidFill>
                  <a:prstClr val="black"/>
                </a:solidFill>
              </a:rPr>
              <a:t>Строение нерва</a:t>
            </a:r>
            <a:endParaRPr lang="ru-RU" alt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08713" y="5194256"/>
            <a:ext cx="481068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Смешанные</a:t>
            </a:r>
            <a:r>
              <a:rPr lang="ru-RU" sz="2400" dirty="0" smtClean="0">
                <a:solidFill>
                  <a:prstClr val="black"/>
                </a:solidFill>
              </a:rPr>
              <a:t> - способны проводить импульсы в обоих направлениях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2253" y="244986"/>
            <a:ext cx="7433895" cy="707886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prstClr val="black"/>
                </a:solidFill>
              </a:rPr>
              <a:t>Нервы (от лат. </a:t>
            </a:r>
            <a:r>
              <a:rPr lang="ru-RU" sz="4000" b="1" dirty="0" err="1" smtClean="0">
                <a:solidFill>
                  <a:prstClr val="black"/>
                </a:solidFill>
              </a:rPr>
              <a:t>нервус</a:t>
            </a:r>
            <a:r>
              <a:rPr lang="ru-RU" sz="4000" b="1" dirty="0" smtClean="0">
                <a:solidFill>
                  <a:prstClr val="black"/>
                </a:solidFill>
              </a:rPr>
              <a:t> — струна) </a:t>
            </a:r>
            <a:endParaRPr lang="ru-RU" sz="40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1992" y="1239623"/>
            <a:ext cx="6134413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- это аксоны, объединенные в пучки  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059" y="2174700"/>
            <a:ext cx="2822303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Чувствительные </a:t>
            </a:r>
            <a:r>
              <a:rPr lang="ru-RU" sz="2400" dirty="0" smtClean="0">
                <a:solidFill>
                  <a:prstClr val="black"/>
                </a:solidFill>
              </a:rPr>
              <a:t>- обеспечивают проведение импульсов от рецепторов в ЦНС. Их тела лежат за пределами ЦНС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19395" y="2174700"/>
            <a:ext cx="3495303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Двигательные (исполнительные) </a:t>
            </a:r>
            <a:r>
              <a:rPr lang="ru-RU" sz="2400" dirty="0" smtClean="0">
                <a:solidFill>
                  <a:prstClr val="black"/>
                </a:solidFill>
              </a:rPr>
              <a:t>- обеспечивают проведение импульсов из ЦНС в исполнительные органы. Их тела лежат в ЦНС 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45987" y="2123973"/>
            <a:ext cx="3960600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Вставочные – </a:t>
            </a:r>
            <a:r>
              <a:rPr lang="ru-RU" sz="2400" dirty="0" smtClean="0">
                <a:solidFill>
                  <a:prstClr val="black"/>
                </a:solidFill>
              </a:rPr>
              <a:t>передают  возбуждение </a:t>
            </a:r>
            <a:r>
              <a:rPr lang="ru-RU" sz="2400" dirty="0">
                <a:solidFill>
                  <a:prstClr val="black"/>
                </a:solidFill>
              </a:rPr>
              <a:t>с чувствительного на исполнительный нейрон. Эти нейроны лежат в пределах </a:t>
            </a:r>
            <a:r>
              <a:rPr lang="ru-RU" sz="2400" dirty="0" smtClean="0">
                <a:solidFill>
                  <a:prstClr val="black"/>
                </a:solidFill>
              </a:rPr>
              <a:t>ЦНС 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309188"/>
            <a:ext cx="9144000" cy="531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853335" y="5870057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Особенность: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    возбудимость и проводимость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Функции: 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   регуляция процессов через рефлексы</a:t>
            </a:r>
          </a:p>
        </p:txBody>
      </p:sp>
    </p:spTree>
    <p:extLst>
      <p:ext uri="{BB962C8B-B14F-4D97-AF65-F5344CB8AC3E}">
        <p14:creationId xmlns:p14="http://schemas.microsoft.com/office/powerpoint/2010/main" val="42826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2180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2965" y="2984627"/>
            <a:ext cx="460368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Например, солнечное сплетение, расположено в брюшной полости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64771" y="182567"/>
            <a:ext cx="10765076" cy="707886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Нервные сплетения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2969" y="1030589"/>
            <a:ext cx="11056881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 smtClean="0"/>
              <a:t>— это совокупность нервных волокон различных нервов, иннервирующих кожный покров, скелетные мышцы и внутренние органы. </a:t>
            </a:r>
            <a:endParaRPr lang="ru-RU" sz="2800" dirty="0"/>
          </a:p>
        </p:txBody>
      </p:sp>
      <p:pic>
        <p:nvPicPr>
          <p:cNvPr id="4098" name="Picture 2" descr="http://www.znayuotvet.ru/wp-content/uploads/2013/07/gde-nahoditsa-solnechnoe-spletenie-30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476" y="2597871"/>
            <a:ext cx="3606937" cy="406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otvet.imgsmail.ru/download/u_9e3b23abd7305f289a5b9beea49bfb22_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1" y="3980030"/>
            <a:ext cx="4030172" cy="268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550980" y="2074534"/>
            <a:ext cx="7252139" cy="4154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smtClean="0"/>
              <a:t>Например, </a:t>
            </a:r>
            <a:r>
              <a:rPr lang="ru-RU" sz="2400" b="1" dirty="0" smtClean="0"/>
              <a:t>реакция организма человека на выскочившую из-за угла собаку</a:t>
            </a:r>
            <a:r>
              <a:rPr lang="ru-RU" sz="2400" dirty="0" smtClean="0"/>
              <a:t>: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Скелетные мышцы сократятся - подготовка к бегству или обороне (человек вздрогнет). 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Дыхание участится - обеспечение кислородом всех органов.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Сердце забьётся чаще, чтобы кровь быстрее доставляла к органам глюкозу и кислород из лёгких.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Работа пищеварительной системы затормозится, ее участие в этот момент не требуется.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41451" y="220727"/>
            <a:ext cx="3863430" cy="707886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Нервные центры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3076" y="962967"/>
            <a:ext cx="1138004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- </a:t>
            </a:r>
            <a:r>
              <a:rPr lang="ru-RU" sz="2800" dirty="0"/>
              <a:t>это </a:t>
            </a:r>
            <a:r>
              <a:rPr lang="ru-RU" sz="2800" dirty="0" smtClean="0"/>
              <a:t>совокупность </a:t>
            </a:r>
            <a:r>
              <a:rPr lang="ru-RU" sz="2800" dirty="0"/>
              <a:t>нейронов, располагающихся в строго определенных отделах </a:t>
            </a:r>
            <a:r>
              <a:rPr lang="ru-RU" sz="2800" dirty="0" smtClean="0"/>
              <a:t>ЦНС </a:t>
            </a:r>
            <a:r>
              <a:rPr lang="ru-RU" sz="2800" dirty="0"/>
              <a:t>и осуществляющих один </a:t>
            </a:r>
            <a:r>
              <a:rPr lang="ru-RU" sz="2800" dirty="0" smtClean="0"/>
              <a:t>рефлекс</a:t>
            </a:r>
            <a:endParaRPr lang="ru-RU" sz="2800" dirty="0"/>
          </a:p>
        </p:txBody>
      </p:sp>
      <p:pic>
        <p:nvPicPr>
          <p:cNvPr id="6146" name="Picture 2" descr="http://www.kotelnich.info/media/k2/items/cache/29008445ffe295516cf7845a4acd6365_Gener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84" y="2374635"/>
            <a:ext cx="3918377" cy="249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0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734639" y="155669"/>
            <a:ext cx="10390716" cy="841375"/>
          </a:xfrm>
        </p:spPr>
        <p:txBody>
          <a:bodyPr/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нервной системы</a:t>
            </a:r>
          </a:p>
        </p:txBody>
      </p:sp>
      <p:pic>
        <p:nvPicPr>
          <p:cNvPr id="24582" name="Picture 6" descr="nervsy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6125" y="1208077"/>
            <a:ext cx="5313641" cy="51900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5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38202" y="165621"/>
            <a:ext cx="10417233" cy="831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prstClr val="black"/>
                </a:solidFill>
              </a:rPr>
              <a:t>Отделы нервной системы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8200" y="1197038"/>
            <a:ext cx="10515600" cy="49799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215" algn="just" fontAlgn="base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положению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выделяют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и периферический отдел. </a:t>
            </a:r>
          </a:p>
          <a:p>
            <a:pPr indent="450215" algn="just" fontAlgn="base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Головной и спинной мозг составляют центральную нервную систему. </a:t>
            </a:r>
          </a:p>
          <a:p>
            <a:pPr indent="450215" algn="just" fontAlgn="base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Нервы, нервные узлы и нервные окончания входят в состав периферической нервной системы.</a:t>
            </a:r>
          </a:p>
          <a:p>
            <a:pPr indent="450215" algn="just" fontAlgn="base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отделы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indent="450215" algn="just" fontAlgn="base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Соматическая (иннервирует тело, скелетные мышцы и обеспечивает связь организма с окружающей средой)</a:t>
            </a:r>
          </a:p>
          <a:p>
            <a:pPr indent="450215" algn="just" fontAlgn="base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Вегетативная (автономная) нервная система.</a:t>
            </a:r>
          </a:p>
          <a:p>
            <a:pPr indent="450215" algn="just" fontAlgn="base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1092203" y="132515"/>
            <a:ext cx="10390716" cy="695325"/>
          </a:xfrm>
        </p:spPr>
        <p:txBody>
          <a:bodyPr/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нервной системы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2832103" y="1052520"/>
            <a:ext cx="63373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 smtClean="0"/>
              <a:t>Нервная система</a:t>
            </a:r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H="1">
            <a:off x="3119967" y="1628775"/>
            <a:ext cx="153670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583269" y="2133607"/>
            <a:ext cx="3361267" cy="1223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Центральная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нервная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система (ЦНС)</a:t>
            </a: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7056967" y="1628775"/>
            <a:ext cx="1534584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6576489" y="2205038"/>
            <a:ext cx="4032249" cy="1079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0000"/>
                </a:solidFill>
              </a:rPr>
              <a:t>Периферическая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0000"/>
                </a:solidFill>
              </a:rPr>
              <a:t>нервная система</a:t>
            </a:r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H="1">
            <a:off x="1678519" y="3357563"/>
            <a:ext cx="865716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239187" y="4292600"/>
            <a:ext cx="2400300" cy="865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smtClean="0">
                <a:solidFill>
                  <a:srgbClr val="000000"/>
                </a:solidFill>
              </a:rPr>
              <a:t>Головной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smtClean="0">
                <a:solidFill>
                  <a:srgbClr val="000000"/>
                </a:solidFill>
              </a:rPr>
              <a:t>мозг</a:t>
            </a: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3503084" y="3357563"/>
            <a:ext cx="768349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2927356" y="4292600"/>
            <a:ext cx="2112433" cy="865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00"/>
                </a:solidFill>
              </a:rPr>
              <a:t>Спинной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00"/>
                </a:solidFill>
              </a:rPr>
              <a:t>мозг</a:t>
            </a:r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5327651" y="4292600"/>
            <a:ext cx="1919816" cy="865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smtClean="0">
                <a:solidFill>
                  <a:srgbClr val="000000"/>
                </a:solidFill>
              </a:rPr>
              <a:t>нервы</a:t>
            </a:r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>
            <a:off x="8591551" y="3284545"/>
            <a:ext cx="0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7440089" y="4292600"/>
            <a:ext cx="2112433" cy="865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00"/>
                </a:solidFill>
              </a:rPr>
              <a:t>Нервные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00"/>
                </a:solidFill>
              </a:rPr>
              <a:t> узлы</a:t>
            </a: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9457271" y="3284541"/>
            <a:ext cx="1631951" cy="86518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2548" name="Rectangle 20"/>
          <p:cNvSpPr>
            <a:spLocks noChangeArrowheads="1"/>
          </p:cNvSpPr>
          <p:nvPr/>
        </p:nvSpPr>
        <p:spPr bwMode="auto">
          <a:xfrm>
            <a:off x="9647767" y="4292600"/>
            <a:ext cx="2400300" cy="865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00"/>
                </a:solidFill>
              </a:rPr>
              <a:t>Нервные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00"/>
                </a:solidFill>
              </a:rPr>
              <a:t>окончания</a:t>
            </a: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H="1">
            <a:off x="6360585" y="3284539"/>
            <a:ext cx="1463675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7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4" grpId="0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4" grpId="0" animBg="1"/>
      <p:bldP spid="22545" grpId="0" animBg="1"/>
      <p:bldP spid="22546" grpId="0" animBg="1"/>
      <p:bldP spid="22547" grpId="0" animBg="1"/>
      <p:bldP spid="2254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838200" y="1197038"/>
            <a:ext cx="10515600" cy="49799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215" algn="just" fontAlgn="base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Основными </a:t>
            </a:r>
            <a:r>
              <a:rPr lang="ru-RU" sz="3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свойства нервной системы являются проводимость и возбудимость. В основе деятельности нервной системы лежит </a:t>
            </a:r>
            <a:r>
              <a:rPr lang="ru-RU" sz="3200" b="1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рефлекс</a:t>
            </a:r>
            <a:r>
              <a:rPr lang="ru-RU" sz="3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 fontAlgn="base"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Рефлекс</a:t>
            </a:r>
            <a:r>
              <a:rPr lang="ru-RU" sz="3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это ответная реакция организма на воздействие внешних или внутренних факторов, осуществляемая нервной системой.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 fontAlgn="base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Путь, по которому проходит нервный импульс при осуществлении рефлекса, называется </a:t>
            </a:r>
            <a:r>
              <a:rPr lang="ru-RU" sz="3200" b="1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рефлекторной дугой</a:t>
            </a:r>
            <a:r>
              <a:rPr lang="ru-RU" sz="3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r>
              <a:rPr lang="ru-RU" sz="3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38200" y="165621"/>
            <a:ext cx="10515600" cy="831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/>
              <a:t>Нервная система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0827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1155511" y="155662"/>
            <a:ext cx="10390716" cy="1200150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спинного мозга</a:t>
            </a:r>
          </a:p>
        </p:txBody>
      </p:sp>
      <p:pic>
        <p:nvPicPr>
          <p:cNvPr id="34822" name="Picture 6" descr="spina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1338" y="1341438"/>
            <a:ext cx="5414433" cy="5327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78126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656747" y="227099"/>
            <a:ext cx="10390716" cy="768350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Спинной мозг</a:t>
            </a:r>
          </a:p>
        </p:txBody>
      </p:sp>
      <p:sp>
        <p:nvSpPr>
          <p:cNvPr id="7" name="Объект 2"/>
          <p:cNvSpPr>
            <a:spLocks noGrp="1"/>
          </p:cNvSpPr>
          <p:nvPr>
            <p:ph sz="half" idx="2"/>
          </p:nvPr>
        </p:nvSpPr>
        <p:spPr>
          <a:xfrm>
            <a:off x="5087389" y="1080657"/>
            <a:ext cx="6733312" cy="530116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sz="3200" b="1" dirty="0" smtClean="0"/>
              <a:t>Спинной </a:t>
            </a:r>
            <a:r>
              <a:rPr lang="ru-RU" sz="3200" b="1" dirty="0"/>
              <a:t>мозг </a:t>
            </a:r>
            <a:r>
              <a:rPr lang="ru-RU" sz="3200" dirty="0"/>
              <a:t>– это длинный тяж цилиндрической формы. Длина около 45 см., диаметр около 1 см., масса 34-38 г. </a:t>
            </a:r>
            <a:r>
              <a:rPr lang="ru-RU" sz="3200" dirty="0" smtClean="0"/>
              <a:t>Расположен </a:t>
            </a:r>
            <a:r>
              <a:rPr lang="ru-RU" sz="3200" dirty="0"/>
              <a:t>внутри позвоночного канала. </a:t>
            </a:r>
            <a:endParaRPr lang="ru-RU" sz="3200" dirty="0" smtClean="0"/>
          </a:p>
          <a:p>
            <a:pPr algn="just"/>
            <a:r>
              <a:rPr lang="ru-RU" sz="3200" dirty="0" smtClean="0"/>
              <a:t>Вверху </a:t>
            </a:r>
            <a:r>
              <a:rPr lang="ru-RU" sz="3200" dirty="0"/>
              <a:t>переходит в продолговатый мозг. </a:t>
            </a:r>
            <a:endParaRPr lang="ru-RU" sz="3200" dirty="0" smtClean="0"/>
          </a:p>
          <a:p>
            <a:pPr algn="just"/>
            <a:r>
              <a:rPr lang="ru-RU" sz="3200" dirty="0" smtClean="0"/>
              <a:t>Защищен </a:t>
            </a:r>
            <a:r>
              <a:rPr lang="ru-RU" sz="3200" u="sng" dirty="0"/>
              <a:t>тремя оболочками</a:t>
            </a:r>
            <a:r>
              <a:rPr lang="ru-RU" sz="3200" dirty="0"/>
              <a:t> из соединительной ткани: </a:t>
            </a:r>
            <a:r>
              <a:rPr lang="ru-RU" sz="3200" b="1" dirty="0"/>
              <a:t>мягкой, паутинной и твердой. </a:t>
            </a:r>
            <a:endParaRPr lang="ru-RU" sz="3200" b="1" dirty="0" smtClean="0"/>
          </a:p>
        </p:txBody>
      </p:sp>
      <p:pic>
        <p:nvPicPr>
          <p:cNvPr id="36873" name="Picture 9" descr="n555155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67"/>
          <a:stretch>
            <a:fillRect/>
          </a:stretch>
        </p:blipFill>
        <p:spPr>
          <a:xfrm>
            <a:off x="911663" y="1099496"/>
            <a:ext cx="3743464" cy="52971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4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2180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4" name="Заголовок 2"/>
          <p:cNvSpPr>
            <a:spLocks noGrp="1"/>
          </p:cNvSpPr>
          <p:nvPr>
            <p:ph type="title"/>
          </p:nvPr>
        </p:nvSpPr>
        <p:spPr>
          <a:xfrm>
            <a:off x="624417" y="0"/>
            <a:ext cx="10972800" cy="836712"/>
          </a:xfrm>
        </p:spPr>
        <p:txBody>
          <a:bodyPr/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Оболочки спинного мозга</a:t>
            </a:r>
          </a:p>
        </p:txBody>
      </p:sp>
      <p:sp>
        <p:nvSpPr>
          <p:cNvPr id="23555" name="Содержимое 3"/>
          <p:cNvSpPr>
            <a:spLocks noGrp="1"/>
          </p:cNvSpPr>
          <p:nvPr>
            <p:ph idx="1"/>
          </p:nvPr>
        </p:nvSpPr>
        <p:spPr>
          <a:xfrm>
            <a:off x="624418" y="908053"/>
            <a:ext cx="8663005" cy="558355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altLang="ru-RU" dirty="0" smtClean="0"/>
              <a:t>Мягкая</a:t>
            </a:r>
          </a:p>
          <a:p>
            <a:r>
              <a:rPr lang="ru-RU" altLang="ru-RU" dirty="0" smtClean="0"/>
              <a:t>Паутинная        </a:t>
            </a:r>
            <a:r>
              <a:rPr lang="ru-RU" altLang="ru-RU" sz="3000" dirty="0" smtClean="0"/>
              <a:t>из соединительной</a:t>
            </a:r>
            <a:endParaRPr lang="ru-RU" altLang="ru-RU" sz="3000" dirty="0" smtClean="0"/>
          </a:p>
          <a:p>
            <a:r>
              <a:rPr lang="ru-RU" altLang="ru-RU" dirty="0" smtClean="0"/>
              <a:t>Твердая </a:t>
            </a:r>
            <a:r>
              <a:rPr lang="ru-RU" altLang="ru-RU" dirty="0"/>
              <a:t>           </a:t>
            </a:r>
            <a:r>
              <a:rPr lang="ru-RU" altLang="ru-RU" dirty="0" smtClean="0"/>
              <a:t> ткани</a:t>
            </a:r>
            <a:r>
              <a:rPr lang="ru-RU" altLang="ru-RU" dirty="0"/>
              <a:t>.</a:t>
            </a:r>
            <a:endParaRPr lang="ru-RU" altLang="ru-RU" dirty="0" smtClean="0"/>
          </a:p>
          <a:p>
            <a:pPr>
              <a:buFont typeface="Arial" charset="0"/>
              <a:buNone/>
            </a:pPr>
            <a:endParaRPr lang="ru-RU" altLang="ru-RU" b="1" dirty="0" smtClean="0"/>
          </a:p>
          <a:p>
            <a:pPr>
              <a:buFont typeface="Arial" charset="0"/>
              <a:buNone/>
            </a:pPr>
            <a:r>
              <a:rPr lang="ru-RU" altLang="ru-RU" b="1" dirty="0" smtClean="0"/>
              <a:t>Функции</a:t>
            </a:r>
            <a:r>
              <a:rPr lang="ru-RU" altLang="ru-RU" b="1" dirty="0" smtClean="0"/>
              <a:t>: </a:t>
            </a:r>
          </a:p>
          <a:p>
            <a:r>
              <a:rPr lang="ru-RU" altLang="ru-RU" dirty="0" smtClean="0"/>
              <a:t>Защитная;</a:t>
            </a:r>
          </a:p>
          <a:p>
            <a:r>
              <a:rPr lang="ru-RU" altLang="ru-RU" dirty="0" smtClean="0"/>
              <a:t>Барьерная.</a:t>
            </a:r>
          </a:p>
          <a:p>
            <a:endParaRPr lang="ru-RU" altLang="ru-RU" dirty="0"/>
          </a:p>
          <a:p>
            <a:r>
              <a:rPr lang="ru-RU" altLang="ru-RU" b="1" dirty="0" smtClean="0"/>
              <a:t>Спинномозговая </a:t>
            </a:r>
          </a:p>
          <a:p>
            <a:pPr marL="0" indent="0">
              <a:buNone/>
            </a:pPr>
            <a:r>
              <a:rPr lang="ru-RU" altLang="ru-RU" b="1" dirty="0"/>
              <a:t>ж</a:t>
            </a:r>
            <a:r>
              <a:rPr lang="ru-RU" altLang="ru-RU" b="1" dirty="0" smtClean="0"/>
              <a:t>идкость </a:t>
            </a:r>
            <a:r>
              <a:rPr lang="ru-RU" altLang="ru-RU" dirty="0" smtClean="0"/>
              <a:t>– предохраняет</a:t>
            </a:r>
          </a:p>
          <a:p>
            <a:pPr marL="0" indent="0">
              <a:buNone/>
            </a:pPr>
            <a:r>
              <a:rPr lang="ru-RU" altLang="ru-RU" dirty="0"/>
              <a:t>о</a:t>
            </a:r>
            <a:r>
              <a:rPr lang="ru-RU" altLang="ru-RU" dirty="0" smtClean="0"/>
              <a:t>т сотрясений, создает среду</a:t>
            </a:r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2831527" y="981078"/>
            <a:ext cx="480484" cy="1629119"/>
          </a:xfrm>
          <a:prstGeom prst="rightBrac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2" y="931202"/>
            <a:ext cx="5197951" cy="559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2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2180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323" y="281995"/>
            <a:ext cx="10515600" cy="948286"/>
          </a:xfrm>
        </p:spPr>
        <p:txBody>
          <a:bodyPr/>
          <a:lstStyle/>
          <a:p>
            <a:pPr algn="ctr"/>
            <a:r>
              <a:rPr lang="ru-RU" b="1" dirty="0" smtClean="0"/>
              <a:t>Спинной мозг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157" y="1379911"/>
            <a:ext cx="4538359" cy="453875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спинного мозга отходит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пара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спинномозговых нервов.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центре находится спинномозговой (центральный) канал, заполненный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спинно-мозговой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жидкостью. </a:t>
            </a: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78" y="1353934"/>
            <a:ext cx="6251172" cy="456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22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43" y="182249"/>
            <a:ext cx="10515600" cy="803769"/>
          </a:xfrm>
        </p:spPr>
        <p:txBody>
          <a:bodyPr/>
          <a:lstStyle/>
          <a:p>
            <a:pPr algn="ctr"/>
            <a:r>
              <a:rPr lang="ru-RU" alt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Спинной мозг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8821" y="1296786"/>
            <a:ext cx="6360619" cy="483030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dirty="0"/>
              <a:t>Вокруг спинномозгового канала располагается серое вещество, состоящее из тел нервных клеток. </a:t>
            </a:r>
            <a:endParaRPr lang="ru-RU" dirty="0" smtClean="0"/>
          </a:p>
          <a:p>
            <a:pPr algn="just"/>
            <a:r>
              <a:rPr lang="ru-RU" dirty="0" smtClean="0"/>
              <a:t>Серое </a:t>
            </a:r>
            <a:r>
              <a:rPr lang="ru-RU" dirty="0"/>
              <a:t>вещество имеет </a:t>
            </a:r>
            <a:r>
              <a:rPr lang="ru-RU" u="sng" dirty="0"/>
              <a:t>передние, задние</a:t>
            </a:r>
            <a:r>
              <a:rPr lang="ru-RU" dirty="0"/>
              <a:t> и </a:t>
            </a:r>
            <a:r>
              <a:rPr lang="ru-RU" u="sng" dirty="0"/>
              <a:t>боковые</a:t>
            </a:r>
            <a:r>
              <a:rPr lang="ru-RU" dirty="0"/>
              <a:t> выступы – </a:t>
            </a:r>
            <a:r>
              <a:rPr lang="ru-RU" b="1" dirty="0"/>
              <a:t>рога</a:t>
            </a:r>
            <a:r>
              <a:rPr lang="ru-RU" dirty="0"/>
              <a:t>. </a:t>
            </a:r>
          </a:p>
          <a:p>
            <a:pPr algn="just"/>
            <a:r>
              <a:rPr lang="ru-RU" dirty="0"/>
              <a:t>Вокруг серого вещества расположено белое вещество. Белое вещество образовано отростками нейронов и формирует проводящие пути, соединяющие спинной мозг с головным.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570" y="1288910"/>
            <a:ext cx="4743799" cy="48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31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2180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Рисунок 28" descr="Схема рогов спинного мозга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2" y="1612670"/>
            <a:ext cx="7575549" cy="524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Заголовок 1"/>
          <p:cNvSpPr>
            <a:spLocks noGrp="1"/>
          </p:cNvSpPr>
          <p:nvPr>
            <p:ph type="title"/>
          </p:nvPr>
        </p:nvSpPr>
        <p:spPr>
          <a:xfrm>
            <a:off x="476253" y="213363"/>
            <a:ext cx="10953750" cy="595313"/>
          </a:xfrm>
        </p:spPr>
        <p:txBody>
          <a:bodyPr>
            <a:noAutofit/>
          </a:bodyPr>
          <a:lstStyle/>
          <a:p>
            <a:pPr algn="ctr"/>
            <a:r>
              <a:rPr lang="ru-RU" alt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Спинной мозг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98374" y="2500315"/>
            <a:ext cx="1896673" cy="430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0000FF"/>
                </a:solidFill>
                <a:cs typeface="Arial" charset="0"/>
              </a:rPr>
              <a:t>Задние рога</a:t>
            </a:r>
          </a:p>
        </p:txBody>
      </p:sp>
      <p:cxnSp>
        <p:nvCxnSpPr>
          <p:cNvPr id="9" name="Прямая со стрелкой 8"/>
          <p:cNvCxnSpPr>
            <a:stCxn id="8" idx="1"/>
          </p:cNvCxnSpPr>
          <p:nvPr/>
        </p:nvCxnSpPr>
        <p:spPr bwMode="auto">
          <a:xfrm flipH="1">
            <a:off x="5810253" y="2715759"/>
            <a:ext cx="2888121" cy="92755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05753" y="5715003"/>
            <a:ext cx="3524249" cy="4302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0000FF"/>
                </a:solidFill>
                <a:cs typeface="Arial" charset="0"/>
              </a:rPr>
              <a:t>Передние рога</a:t>
            </a:r>
          </a:p>
        </p:txBody>
      </p:sp>
      <p:cxnSp>
        <p:nvCxnSpPr>
          <p:cNvPr id="13" name="Прямая со стрелкой 12"/>
          <p:cNvCxnSpPr>
            <a:stCxn id="12" idx="1"/>
          </p:cNvCxnSpPr>
          <p:nvPr/>
        </p:nvCxnSpPr>
        <p:spPr bwMode="auto">
          <a:xfrm rot="10800000">
            <a:off x="5715002" y="5214938"/>
            <a:ext cx="2190751" cy="71596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96251" y="3000378"/>
            <a:ext cx="3429000" cy="12430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0000FF"/>
                </a:solidFill>
                <a:cs typeface="Arial" charset="0"/>
              </a:rPr>
              <a:t>Промежуточная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0000FF"/>
                </a:solidFill>
                <a:cs typeface="Arial" charset="0"/>
              </a:rPr>
              <a:t>зона серого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0000FF"/>
                </a:solidFill>
                <a:cs typeface="Arial" charset="0"/>
              </a:rPr>
              <a:t>вещества</a:t>
            </a:r>
          </a:p>
        </p:txBody>
      </p:sp>
      <p:cxnSp>
        <p:nvCxnSpPr>
          <p:cNvPr id="18" name="Прямая со стрелкой 17"/>
          <p:cNvCxnSpPr>
            <a:stCxn id="17" idx="1"/>
          </p:cNvCxnSpPr>
          <p:nvPr/>
        </p:nvCxnSpPr>
        <p:spPr bwMode="auto">
          <a:xfrm rot="10800000" flipV="1">
            <a:off x="4762502" y="3622675"/>
            <a:ext cx="3333751" cy="80645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738983" y="4714878"/>
            <a:ext cx="2141419" cy="430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0000FF"/>
                </a:solidFill>
                <a:cs typeface="Arial" charset="0"/>
              </a:rPr>
              <a:t>Боковые рога</a:t>
            </a:r>
          </a:p>
        </p:txBody>
      </p:sp>
      <p:cxnSp>
        <p:nvCxnSpPr>
          <p:cNvPr id="24" name="Прямая со стрелкой 23"/>
          <p:cNvCxnSpPr>
            <a:stCxn id="23" idx="1"/>
          </p:cNvCxnSpPr>
          <p:nvPr/>
        </p:nvCxnSpPr>
        <p:spPr bwMode="auto">
          <a:xfrm flipH="1" flipV="1">
            <a:off x="5715001" y="4429125"/>
            <a:ext cx="3023982" cy="50119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flipH="1">
            <a:off x="1047750" y="961419"/>
            <a:ext cx="3143251" cy="4302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0000FF"/>
                </a:solidFill>
                <a:cs typeface="Arial" charset="0"/>
              </a:rPr>
              <a:t>Задняя спайка</a:t>
            </a:r>
          </a:p>
        </p:txBody>
      </p:sp>
      <p:cxnSp>
        <p:nvCxnSpPr>
          <p:cNvPr id="27" name="Прямая со стрелкой 26"/>
          <p:cNvCxnSpPr/>
          <p:nvPr/>
        </p:nvCxnSpPr>
        <p:spPr bwMode="auto">
          <a:xfrm>
            <a:off x="3143252" y="1391634"/>
            <a:ext cx="1047749" cy="246547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flipH="1">
            <a:off x="476252" y="5857878"/>
            <a:ext cx="3714749" cy="4302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0000FF"/>
                </a:solidFill>
                <a:cs typeface="Arial" charset="0"/>
              </a:rPr>
              <a:t>Передняя спайка</a:t>
            </a:r>
          </a:p>
        </p:txBody>
      </p:sp>
      <p:cxnSp>
        <p:nvCxnSpPr>
          <p:cNvPr id="37" name="Прямая со стрелкой 36"/>
          <p:cNvCxnSpPr/>
          <p:nvPr/>
        </p:nvCxnSpPr>
        <p:spPr bwMode="auto">
          <a:xfrm rot="5400000" flipH="1" flipV="1">
            <a:off x="3345659" y="4917284"/>
            <a:ext cx="1214437" cy="66675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 bwMode="auto">
          <a:xfrm flipH="1">
            <a:off x="4286253" y="1391634"/>
            <a:ext cx="1812923" cy="284370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flipH="1">
            <a:off x="4762502" y="961419"/>
            <a:ext cx="4857751" cy="4302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0000FF"/>
                </a:solidFill>
                <a:cs typeface="Arial" charset="0"/>
              </a:rPr>
              <a:t>Спинномозговой канал</a:t>
            </a:r>
          </a:p>
        </p:txBody>
      </p:sp>
    </p:spTree>
    <p:extLst>
      <p:ext uri="{BB962C8B-B14F-4D97-AF65-F5344CB8AC3E}">
        <p14:creationId xmlns:p14="http://schemas.microsoft.com/office/powerpoint/2010/main" val="1413529513"/>
      </p:ext>
    </p:extLst>
  </p:cSld>
  <p:clrMapOvr>
    <a:masterClrMapping/>
  </p:clrMapOvr>
  <p:transition spd="med">
    <p:cover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07587" y="316750"/>
            <a:ext cx="10390716" cy="863600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спинного мозга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845143" y="1526367"/>
            <a:ext cx="10515600" cy="435133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Рефлекторная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здесь находятся центры безусловных рефлексов</a:t>
            </a:r>
          </a:p>
          <a:p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Проводниковая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функция – белое вещество спинного мозга обеспечивает связь всех отделов </a:t>
            </a:r>
            <a:r>
              <a:rPr lang="ru-RU" alt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ЦНС</a:t>
            </a:r>
            <a:endParaRPr lang="ru-RU" alt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повреждении спинного мозга у человека может развиться паралич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Головной мозг регулирует работу спинного! </a:t>
            </a:r>
          </a:p>
        </p:txBody>
      </p:sp>
    </p:spTree>
    <p:extLst>
      <p:ext uri="{BB962C8B-B14F-4D97-AF65-F5344CB8AC3E}">
        <p14:creationId xmlns:p14="http://schemas.microsoft.com/office/powerpoint/2010/main" val="336927771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5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2180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828800" y="141634"/>
            <a:ext cx="103632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Спинной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мозг - </a:t>
            </a:r>
            <a:r>
              <a:rPr lang="ru-RU" b="1" dirty="0" err="1" smtClean="0">
                <a:solidFill>
                  <a:srgbClr val="002060"/>
                </a:solidFill>
                <a:latin typeface="Comic Sans MS" pitchFamily="66" charset="0"/>
              </a:rPr>
              <a:t>фнкции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ru-RU" dirty="0"/>
          </a:p>
        </p:txBody>
      </p:sp>
      <p:pic>
        <p:nvPicPr>
          <p:cNvPr id="12291" name="Picture 3" descr="C:\Users\Home\Pictures\Новая папка (9)\mediapreview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426" y="764704"/>
            <a:ext cx="10334239" cy="5760640"/>
          </a:xfrm>
          <a:prstGeom prst="rect">
            <a:avLst/>
          </a:prstGeom>
          <a:noFill/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35360" y="548680"/>
            <a:ext cx="3744416" cy="675456"/>
          </a:xfrm>
          <a:prstGeom prst="round2DiagRect">
            <a:avLst/>
          </a:prstGeom>
          <a:solidFill>
            <a:srgbClr val="66FF33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Comic Sans MS" pitchFamily="66" charset="0"/>
              </a:rPr>
              <a:t>Рефлекторная </a:t>
            </a:r>
            <a:endParaRPr lang="ru-RU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29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2180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92334" y="274638"/>
            <a:ext cx="8490065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Спинной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мозг - функции 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271797" y="1099325"/>
            <a:ext cx="0" cy="43924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C:\Users\Home\Pictures\Новая папка (9)\1380480308_chel_spinnoy_mozg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790" r="18731"/>
          <a:stretch>
            <a:fillRect/>
          </a:stretch>
        </p:blipFill>
        <p:spPr bwMode="auto">
          <a:xfrm>
            <a:off x="4463819" y="2996957"/>
            <a:ext cx="2880320" cy="3562945"/>
          </a:xfrm>
          <a:prstGeom prst="rect">
            <a:avLst/>
          </a:prstGeom>
          <a:noFill/>
        </p:spPr>
      </p:pic>
      <p:pic>
        <p:nvPicPr>
          <p:cNvPr id="11267" name="Picture 3" descr="C:\Users\Home\Pictures\Новая папка (9)\can-stock-photo_csp10626323.jpg"/>
          <p:cNvPicPr>
            <a:picLocks noChangeAspect="1" noChangeArrowheads="1"/>
          </p:cNvPicPr>
          <p:nvPr/>
        </p:nvPicPr>
        <p:blipFill>
          <a:blip r:embed="rId4" cstate="print"/>
          <a:srcRect l="20639" t="4940" r="22605" b="23429"/>
          <a:stretch>
            <a:fillRect/>
          </a:stretch>
        </p:blipFill>
        <p:spPr bwMode="auto">
          <a:xfrm>
            <a:off x="4847861" y="764704"/>
            <a:ext cx="2112235" cy="2088232"/>
          </a:xfrm>
          <a:prstGeom prst="rect">
            <a:avLst/>
          </a:prstGeom>
          <a:noFill/>
        </p:spPr>
      </p:pic>
      <p:cxnSp>
        <p:nvCxnSpPr>
          <p:cNvPr id="29" name="Прямая со стрелкой 28"/>
          <p:cNvCxnSpPr/>
          <p:nvPr/>
        </p:nvCxnSpPr>
        <p:spPr>
          <a:xfrm flipV="1">
            <a:off x="7632171" y="1099330"/>
            <a:ext cx="0" cy="443907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8129847" y="1546337"/>
            <a:ext cx="3630783" cy="32624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ru-RU" sz="2600" dirty="0">
                <a:solidFill>
                  <a:prstClr val="black"/>
                </a:solidFill>
              </a:rPr>
              <a:t>Через спинной мозг головной мозг получает информацию о </a:t>
            </a:r>
            <a:r>
              <a:rPr lang="ru-RU" sz="2600" dirty="0" err="1">
                <a:solidFill>
                  <a:prstClr val="black"/>
                </a:solidFill>
              </a:rPr>
              <a:t>состояни</a:t>
            </a:r>
            <a:r>
              <a:rPr lang="ru-RU" sz="2600" dirty="0">
                <a:solidFill>
                  <a:prstClr val="black"/>
                </a:solidFill>
              </a:rPr>
              <a:t> внешней среды</a:t>
            </a:r>
            <a:r>
              <a:rPr lang="ru-RU" sz="2600" dirty="0" smtClean="0">
                <a:solidFill>
                  <a:prstClr val="black"/>
                </a:solidFill>
              </a:rPr>
              <a:t>.</a:t>
            </a:r>
          </a:p>
          <a:p>
            <a:pPr>
              <a:spcBef>
                <a:spcPts val="580"/>
              </a:spcBef>
              <a:buClr>
                <a:srgbClr val="D34817"/>
              </a:buClr>
              <a:buSzPct val="85000"/>
            </a:pPr>
            <a:endParaRPr lang="ru-RU" sz="4000" dirty="0" smtClean="0">
              <a:solidFill>
                <a:prstClr val="black"/>
              </a:solidFill>
            </a:endParaRPr>
          </a:p>
          <a:p>
            <a:pPr>
              <a:spcBef>
                <a:spcPts val="580"/>
              </a:spcBef>
              <a:buClr>
                <a:srgbClr val="D34817"/>
              </a:buClr>
              <a:buSzPct val="85000"/>
            </a:pPr>
            <a:endParaRPr lang="ru-RU" sz="26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373" y="1546339"/>
            <a:ext cx="3552395" cy="3170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prstClr val="black"/>
                </a:solidFill>
              </a:rPr>
              <a:t>Через спинной мозг передаются команды от </a:t>
            </a:r>
            <a:r>
              <a:rPr lang="ru-RU" sz="2600" dirty="0" err="1">
                <a:solidFill>
                  <a:prstClr val="black"/>
                </a:solidFill>
              </a:rPr>
              <a:t>гловного</a:t>
            </a:r>
            <a:r>
              <a:rPr lang="ru-RU" sz="2600" dirty="0">
                <a:solidFill>
                  <a:prstClr val="black"/>
                </a:solidFill>
              </a:rPr>
              <a:t> мозга к мышцам, совершающим произвольные </a:t>
            </a:r>
            <a:r>
              <a:rPr lang="ru-RU" sz="2600" dirty="0" smtClean="0">
                <a:solidFill>
                  <a:prstClr val="black"/>
                </a:solidFill>
              </a:rPr>
              <a:t>движения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98577" y="534345"/>
            <a:ext cx="3744416" cy="675456"/>
          </a:xfrm>
          <a:prstGeom prst="round2DiagRect">
            <a:avLst/>
          </a:prstGeom>
          <a:solidFill>
            <a:srgbClr val="66FF33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Comic Sans MS" pitchFamily="66" charset="0"/>
              </a:rPr>
              <a:t>Проводящая</a:t>
            </a:r>
            <a:endParaRPr lang="ru-RU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20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33250"/>
            <a:ext cx="12178115" cy="6858000"/>
          </a:xfrm>
          <a:prstGeom prst="rect">
            <a:avLst/>
          </a:prstGeom>
          <a:noFill/>
        </p:spPr>
      </p:pic>
      <p:sp>
        <p:nvSpPr>
          <p:cNvPr id="50183" name="Rectangle 7"/>
          <p:cNvSpPr>
            <a:spLocks noGrp="1" noChangeArrowheads="1"/>
          </p:cNvSpPr>
          <p:nvPr>
            <p:ph type="title"/>
          </p:nvPr>
        </p:nvSpPr>
        <p:spPr>
          <a:xfrm>
            <a:off x="845143" y="182246"/>
            <a:ext cx="10515600" cy="765406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головного мозга</a:t>
            </a:r>
          </a:p>
        </p:txBody>
      </p:sp>
      <p:pic>
        <p:nvPicPr>
          <p:cNvPr id="50187" name="Picture 11" descr="f15-1ap-442_the_human_b_c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4" t="1860" r="10460" b="2789"/>
          <a:stretch>
            <a:fillRect/>
          </a:stretch>
        </p:blipFill>
        <p:spPr>
          <a:xfrm>
            <a:off x="2477196" y="1013561"/>
            <a:ext cx="7198819" cy="56365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266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845143" y="1213661"/>
            <a:ext cx="10515600" cy="51871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215" algn="just" fontAlgn="base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Рецептор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отвечает за восприятие информации. Чаще всего это нервное окончание.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 fontAlgn="base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 </a:t>
            </a:r>
            <a:r>
              <a:rPr lang="ru-RU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Чувствительный (афферентный) нейрон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передающий информацию в нервный центр.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 fontAlgn="base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 </a:t>
            </a:r>
            <a:r>
              <a:rPr lang="ru-RU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Нервный центр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в котором происходит обработка информации и формирование адекватного ответа. Он расположен в мозге или нервных узлах.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 fontAlgn="base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4. </a:t>
            </a:r>
            <a:r>
              <a:rPr lang="ru-RU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Двигательный (эфферентный) нейрон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передающий 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информацию 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 рабочему органу.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 fontAlgn="base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5. </a:t>
            </a:r>
            <a:r>
              <a:rPr lang="ru-RU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Рабочий орган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это мышца или железа, выполняющая ответную реакцию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38200" y="165621"/>
            <a:ext cx="10515600" cy="831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prstClr val="black"/>
                </a:solidFill>
              </a:rPr>
              <a:t>Рефлекторная дуга состоит из 5 звеньев</a:t>
            </a:r>
            <a:r>
              <a:rPr lang="ru-RU" b="1" dirty="0" smtClean="0">
                <a:solidFill>
                  <a:prstClr val="black"/>
                </a:solidFill>
              </a:rPr>
              <a:t>: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5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pic>
        <p:nvPicPr>
          <p:cNvPr id="54284" name="Picture 12" descr="co15_brain_and_cranial__c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" r="2539" b="3743"/>
          <a:stretch>
            <a:fillRect/>
          </a:stretch>
        </p:blipFill>
        <p:spPr>
          <a:xfrm>
            <a:off x="241301" y="855663"/>
            <a:ext cx="6623051" cy="4786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3983571" y="5876925"/>
            <a:ext cx="4705351" cy="6477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Продолговатый мозг</a:t>
            </a:r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527056" y="5013325"/>
            <a:ext cx="2112433" cy="5032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Мост</a:t>
            </a:r>
          </a:p>
        </p:txBody>
      </p:sp>
      <p:sp>
        <p:nvSpPr>
          <p:cNvPr id="54287" name="Rectangle 15"/>
          <p:cNvSpPr>
            <a:spLocks noChangeArrowheads="1"/>
          </p:cNvSpPr>
          <p:nvPr/>
        </p:nvSpPr>
        <p:spPr bwMode="auto">
          <a:xfrm>
            <a:off x="9552520" y="4508507"/>
            <a:ext cx="2495549" cy="576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Мозжечок</a:t>
            </a:r>
          </a:p>
        </p:txBody>
      </p:sp>
      <p:sp>
        <p:nvSpPr>
          <p:cNvPr id="54288" name="Rectangle 16"/>
          <p:cNvSpPr>
            <a:spLocks noChangeArrowheads="1"/>
          </p:cNvSpPr>
          <p:nvPr/>
        </p:nvSpPr>
        <p:spPr bwMode="auto">
          <a:xfrm>
            <a:off x="9169400" y="2997200"/>
            <a:ext cx="3022600" cy="5032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Средний мозг</a:t>
            </a:r>
          </a:p>
        </p:txBody>
      </p:sp>
      <p:sp>
        <p:nvSpPr>
          <p:cNvPr id="54289" name="Rectangle 17"/>
          <p:cNvSpPr>
            <a:spLocks noChangeArrowheads="1"/>
          </p:cNvSpPr>
          <p:nvPr/>
        </p:nvSpPr>
        <p:spPr bwMode="auto">
          <a:xfrm>
            <a:off x="431805" y="188920"/>
            <a:ext cx="3647017" cy="9366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Промежуточный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мозг</a:t>
            </a:r>
          </a:p>
        </p:txBody>
      </p:sp>
      <p:sp>
        <p:nvSpPr>
          <p:cNvPr id="54290" name="Rectangle 18"/>
          <p:cNvSpPr>
            <a:spLocks noChangeArrowheads="1"/>
          </p:cNvSpPr>
          <p:nvPr/>
        </p:nvSpPr>
        <p:spPr bwMode="auto">
          <a:xfrm>
            <a:off x="8591553" y="188920"/>
            <a:ext cx="3361267" cy="9366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Большие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полушария</a:t>
            </a:r>
          </a:p>
        </p:txBody>
      </p:sp>
      <p:sp>
        <p:nvSpPr>
          <p:cNvPr id="54291" name="Line 19"/>
          <p:cNvSpPr>
            <a:spLocks noChangeShapeType="1"/>
          </p:cNvSpPr>
          <p:nvPr/>
        </p:nvSpPr>
        <p:spPr bwMode="auto">
          <a:xfrm flipH="1" flipV="1">
            <a:off x="4125006" y="5065521"/>
            <a:ext cx="1681689" cy="792159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4292" name="Line 20"/>
          <p:cNvSpPr>
            <a:spLocks noChangeShapeType="1"/>
          </p:cNvSpPr>
          <p:nvPr/>
        </p:nvSpPr>
        <p:spPr bwMode="auto">
          <a:xfrm flipV="1">
            <a:off x="2639487" y="3716338"/>
            <a:ext cx="968239" cy="14414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4293" name="Line 21"/>
          <p:cNvSpPr>
            <a:spLocks noChangeShapeType="1"/>
          </p:cNvSpPr>
          <p:nvPr/>
        </p:nvSpPr>
        <p:spPr bwMode="auto">
          <a:xfrm flipH="1" flipV="1">
            <a:off x="3740730" y="3105150"/>
            <a:ext cx="5428673" cy="1079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4294" name="Line 22"/>
          <p:cNvSpPr>
            <a:spLocks noChangeShapeType="1"/>
          </p:cNvSpPr>
          <p:nvPr/>
        </p:nvSpPr>
        <p:spPr bwMode="auto">
          <a:xfrm>
            <a:off x="2927355" y="1125538"/>
            <a:ext cx="196252" cy="146803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4295" name="Line 23"/>
          <p:cNvSpPr>
            <a:spLocks noChangeShapeType="1"/>
          </p:cNvSpPr>
          <p:nvPr/>
        </p:nvSpPr>
        <p:spPr bwMode="auto">
          <a:xfrm flipH="1">
            <a:off x="5120643" y="908057"/>
            <a:ext cx="3470911" cy="133638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4296" name="Line 24"/>
          <p:cNvSpPr>
            <a:spLocks noChangeShapeType="1"/>
          </p:cNvSpPr>
          <p:nvPr/>
        </p:nvSpPr>
        <p:spPr bwMode="auto">
          <a:xfrm flipH="1" flipV="1">
            <a:off x="4919665" y="3716338"/>
            <a:ext cx="4632857" cy="108109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4297" name="Rectangle 25"/>
          <p:cNvSpPr>
            <a:spLocks noChangeArrowheads="1"/>
          </p:cNvSpPr>
          <p:nvPr/>
        </p:nvSpPr>
        <p:spPr bwMode="auto">
          <a:xfrm>
            <a:off x="4368805" y="115891"/>
            <a:ext cx="3839633" cy="6492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Мозолистое тело</a:t>
            </a:r>
          </a:p>
        </p:txBody>
      </p:sp>
      <p:sp>
        <p:nvSpPr>
          <p:cNvPr id="54298" name="Line 26"/>
          <p:cNvSpPr>
            <a:spLocks noChangeShapeType="1"/>
          </p:cNvSpPr>
          <p:nvPr/>
        </p:nvSpPr>
        <p:spPr bwMode="auto">
          <a:xfrm flipH="1">
            <a:off x="3983569" y="765178"/>
            <a:ext cx="1919816" cy="147925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11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5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5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5" grpId="0" animBg="1"/>
      <p:bldP spid="54286" grpId="0" animBg="1"/>
      <p:bldP spid="54287" grpId="0" animBg="1"/>
      <p:bldP spid="54288" grpId="0" animBg="1"/>
      <p:bldP spid="54289" grpId="0" animBg="1"/>
      <p:bldP spid="54290" grpId="0" animBg="1"/>
      <p:bldP spid="54291" grpId="0" animBg="1"/>
      <p:bldP spid="54292" grpId="0" animBg="1"/>
      <p:bldP spid="54293" grpId="0" animBg="1"/>
      <p:bldP spid="54294" grpId="0" animBg="1"/>
      <p:bldP spid="54295" grpId="0" animBg="1"/>
      <p:bldP spid="54296" grpId="0" animBg="1"/>
      <p:bldP spid="54297" grpId="0" animBg="1"/>
      <p:bldP spid="5429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pic>
        <p:nvPicPr>
          <p:cNvPr id="56328" name="Picture 8" descr="1811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8"/>
          <a:stretch>
            <a:fillRect/>
          </a:stretch>
        </p:blipFill>
        <p:spPr>
          <a:xfrm>
            <a:off x="311950" y="292103"/>
            <a:ext cx="6256339" cy="584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5903387" y="476257"/>
            <a:ext cx="4032249" cy="576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Белое вещество</a:t>
            </a: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6576484" y="2276475"/>
            <a:ext cx="3937000" cy="64770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Серое вещество</a:t>
            </a:r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H="1">
            <a:off x="4078817" y="2708282"/>
            <a:ext cx="2497667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6334" name="Line 14"/>
          <p:cNvSpPr>
            <a:spLocks noChangeShapeType="1"/>
          </p:cNvSpPr>
          <p:nvPr/>
        </p:nvSpPr>
        <p:spPr bwMode="auto">
          <a:xfrm flipH="1" flipV="1">
            <a:off x="5712884" y="2133607"/>
            <a:ext cx="863600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6959600" y="2997200"/>
            <a:ext cx="4800600" cy="172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smtClean="0">
                <a:solidFill>
                  <a:srgbClr val="000000"/>
                </a:solidFill>
              </a:rPr>
              <a:t>Белое вещество составляет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smtClean="0">
                <a:solidFill>
                  <a:srgbClr val="000000"/>
                </a:solidFill>
              </a:rPr>
              <a:t>проводящие пути,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smtClean="0">
                <a:solidFill>
                  <a:srgbClr val="000000"/>
                </a:solidFill>
              </a:rPr>
              <a:t>связывающие головной мозг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smtClean="0">
                <a:solidFill>
                  <a:srgbClr val="000000"/>
                </a:solidFill>
              </a:rPr>
              <a:t>со спинным, а также части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smtClean="0">
                <a:solidFill>
                  <a:srgbClr val="000000"/>
                </a:solidFill>
              </a:rPr>
              <a:t>головного мозга</a:t>
            </a: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6959600" y="4868870"/>
            <a:ext cx="4800600" cy="1800225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smtClean="0">
                <a:solidFill>
                  <a:srgbClr val="000000"/>
                </a:solidFill>
              </a:rPr>
              <a:t>Серое вещество в виде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smtClean="0">
                <a:solidFill>
                  <a:srgbClr val="000000"/>
                </a:solidFill>
              </a:rPr>
              <a:t>отдельных скоплений (ядер)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smtClean="0">
                <a:solidFill>
                  <a:srgbClr val="000000"/>
                </a:solidFill>
              </a:rPr>
              <a:t>располагается внутри белого,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smtClean="0">
                <a:solidFill>
                  <a:srgbClr val="000000"/>
                </a:solidFill>
              </a:rPr>
              <a:t> а также образует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smtClean="0">
                <a:solidFill>
                  <a:srgbClr val="000000"/>
                </a:solidFill>
              </a:rPr>
              <a:t>кору головного мозга</a:t>
            </a:r>
          </a:p>
        </p:txBody>
      </p:sp>
    </p:spTree>
    <p:extLst>
      <p:ext uri="{BB962C8B-B14F-4D97-AF65-F5344CB8AC3E}">
        <p14:creationId xmlns:p14="http://schemas.microsoft.com/office/powerpoint/2010/main" val="13440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9" grpId="0" animBg="1"/>
      <p:bldP spid="56330" grpId="0" animBg="1"/>
      <p:bldP spid="56333" grpId="0" animBg="1"/>
      <p:bldP spid="56334" grpId="0" animBg="1"/>
      <p:bldP spid="56335" grpId="0" animBg="1"/>
      <p:bldP spid="563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02787" y="260357"/>
            <a:ext cx="10390716" cy="911225"/>
          </a:xfrm>
        </p:spPr>
        <p:txBody>
          <a:bodyPr/>
          <a:lstStyle/>
          <a:p>
            <a:pPr algn="ctr">
              <a:tabLst>
                <a:tab pos="3856038" algn="l"/>
              </a:tabLst>
            </a:pP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Продолговатый </a:t>
            </a:r>
            <a: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мозг</a:t>
            </a: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19669" y="1268419"/>
            <a:ext cx="5780887" cy="532923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Регуляция:</a:t>
            </a:r>
          </a:p>
          <a:p>
            <a:pPr>
              <a:lnSpc>
                <a:spcPct val="90000"/>
              </a:lnSpc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Дыхания</a:t>
            </a:r>
          </a:p>
          <a:p>
            <a:pPr>
              <a:lnSpc>
                <a:spcPct val="90000"/>
              </a:lnSpc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Пищеварения (слюноотделение, жевание, глотание)</a:t>
            </a:r>
          </a:p>
          <a:p>
            <a:pPr>
              <a:lnSpc>
                <a:spcPct val="90000"/>
              </a:lnSpc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Сердечно-сосудистой системы</a:t>
            </a:r>
          </a:p>
          <a:p>
            <a:pPr>
              <a:lnSpc>
                <a:spcPct val="90000"/>
              </a:lnSpc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Защитные рефлексы:</a:t>
            </a:r>
          </a:p>
          <a:p>
            <a:pPr>
              <a:lnSpc>
                <a:spcPct val="90000"/>
              </a:lnSpc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Чихание, моргание, кашель, рвота</a:t>
            </a:r>
          </a:p>
          <a:p>
            <a:pPr>
              <a:lnSpc>
                <a:spcPct val="90000"/>
              </a:lnSpc>
            </a:pP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22" name="Picture 6" descr="f15-22a_cerebellum_mids_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5" t="22409" r="1921" b="4475"/>
          <a:stretch>
            <a:fillRect/>
          </a:stretch>
        </p:blipFill>
        <p:spPr>
          <a:xfrm>
            <a:off x="6838642" y="1512917"/>
            <a:ext cx="5094167" cy="4352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373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4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4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4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20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02787" y="260357"/>
            <a:ext cx="10390716" cy="911225"/>
          </a:xfrm>
        </p:spPr>
        <p:txBody>
          <a:bodyPr/>
          <a:lstStyle/>
          <a:p>
            <a:pPr algn="ctr">
              <a:tabLst>
                <a:tab pos="3856038" algn="l"/>
              </a:tabLst>
            </a:pPr>
            <a: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Мост</a:t>
            </a: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9545" y="1717306"/>
            <a:ext cx="5780887" cy="370259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Появляется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у млекопитающих. </a:t>
            </a:r>
            <a:endParaRPr lang="ru-RU" alt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функцию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проводящего пути, связывающего продолговатый мозг с вышележащими отделами головного мозга.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22" name="Picture 6" descr="f15-22a_cerebellum_mids_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5" t="22409" r="1921" b="4475"/>
          <a:stretch>
            <a:fillRect/>
          </a:stretch>
        </p:blipFill>
        <p:spPr>
          <a:xfrm>
            <a:off x="6838642" y="1512917"/>
            <a:ext cx="5094167" cy="4352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975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4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4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4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20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719671" y="260357"/>
            <a:ext cx="10668767" cy="911225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Мозжечок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26612" y="1933431"/>
            <a:ext cx="5376333" cy="366934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Координация произвольных движений</a:t>
            </a:r>
          </a:p>
          <a:p>
            <a:pPr>
              <a:lnSpc>
                <a:spcPct val="9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тела в пространстве</a:t>
            </a:r>
          </a:p>
          <a:p>
            <a:pPr>
              <a:lnSpc>
                <a:spcPct val="9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Регуляция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мышечного тонуса и равновесия</a:t>
            </a:r>
          </a:p>
        </p:txBody>
      </p:sp>
      <p:pic>
        <p:nvPicPr>
          <p:cNvPr id="62470" name="Picture 6" descr="f15-22a_cerebellum_mids_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6" t="21873" r="3221" b="4684"/>
          <a:stretch>
            <a:fillRect/>
          </a:stretch>
        </p:blipFill>
        <p:spPr>
          <a:xfrm>
            <a:off x="6783883" y="1701830"/>
            <a:ext cx="5086863" cy="46324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405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4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46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46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  <p:bldP spid="62468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2287" y="188913"/>
            <a:ext cx="10359772" cy="984250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мозг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65551" y="1313129"/>
            <a:ext cx="5568951" cy="49688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Ориентировочные рефлексы на зрительные и слуховые раздражители (поворот головы и тела в сторону световых или звуковых раздражителей)</a:t>
            </a:r>
          </a:p>
          <a:p>
            <a:pPr>
              <a:buFont typeface="Wingdings" pitchFamily="2" charset="2"/>
              <a:buNone/>
            </a:pP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Регуляция мышечного тонуса и позы тела</a:t>
            </a:r>
          </a:p>
        </p:txBody>
      </p:sp>
      <p:pic>
        <p:nvPicPr>
          <p:cNvPr id="65542" name="Picture 6" descr="co15_brain_and_cranial__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 t="3375" r="3542" b="5144"/>
          <a:stretch>
            <a:fillRect/>
          </a:stretch>
        </p:blipFill>
        <p:spPr>
          <a:xfrm>
            <a:off x="6096001" y="1268413"/>
            <a:ext cx="5952067" cy="4375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7632703" y="5805495"/>
            <a:ext cx="3934884" cy="71913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Средний мозг</a:t>
            </a:r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 flipV="1">
            <a:off x="9169400" y="3284538"/>
            <a:ext cx="0" cy="25209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5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54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54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40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>
          <a:xfrm>
            <a:off x="912287" y="260357"/>
            <a:ext cx="10393023" cy="911225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Промежуточный мозг</a:t>
            </a: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85467" y="1243896"/>
            <a:ext cx="5617479" cy="437021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таламуса и гипоталамуса</a:t>
            </a:r>
          </a:p>
          <a:p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обмена веществ и энергии на оптимальном уровне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и оценка поступающей информации от органов чувств</a:t>
            </a:r>
          </a:p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Регуляция сложных движений: бег, ходьба, плавание</a:t>
            </a:r>
          </a:p>
        </p:txBody>
      </p:sp>
      <p:pic>
        <p:nvPicPr>
          <p:cNvPr id="67593" name="Picture 9" descr="co15_brain_and_cranial__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" b="6122"/>
          <a:stretch>
            <a:fillRect/>
          </a:stretch>
        </p:blipFill>
        <p:spPr>
          <a:xfrm>
            <a:off x="6479119" y="1125541"/>
            <a:ext cx="5463116" cy="4344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7152217" y="5733163"/>
            <a:ext cx="4800600" cy="86518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Промежуточный мозг</a:t>
            </a:r>
          </a:p>
        </p:txBody>
      </p:sp>
      <p:sp>
        <p:nvSpPr>
          <p:cNvPr id="67595" name="Line 11"/>
          <p:cNvSpPr>
            <a:spLocks noChangeShapeType="1"/>
          </p:cNvSpPr>
          <p:nvPr/>
        </p:nvSpPr>
        <p:spPr bwMode="auto">
          <a:xfrm flipH="1" flipV="1">
            <a:off x="8976785" y="2759828"/>
            <a:ext cx="333471" cy="297333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5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58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58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7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7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  <p:bldP spid="67589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52124" y="4"/>
            <a:ext cx="8881533" cy="839787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полушария</a:t>
            </a:r>
          </a:p>
        </p:txBody>
      </p:sp>
      <p:pic>
        <p:nvPicPr>
          <p:cNvPr id="69637" name="Picture 5" descr="1423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1133" y="1125538"/>
            <a:ext cx="7969251" cy="505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9169405" y="2060575"/>
            <a:ext cx="2783417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Лобная доля</a:t>
            </a: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7152219" y="1052513"/>
            <a:ext cx="3263900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Центральная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борозда</a:t>
            </a: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334433" y="981075"/>
            <a:ext cx="3744384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Боковая борозда</a:t>
            </a: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239184" y="1700213"/>
            <a:ext cx="2302933" cy="719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Теменная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доля</a:t>
            </a: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7920571" y="5157788"/>
            <a:ext cx="2495551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Височная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доля</a:t>
            </a: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3" y="4508507"/>
            <a:ext cx="2639484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Затылочная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доля</a:t>
            </a:r>
          </a:p>
        </p:txBody>
      </p:sp>
    </p:spTree>
    <p:extLst>
      <p:ext uri="{BB962C8B-B14F-4D97-AF65-F5344CB8AC3E}">
        <p14:creationId xmlns:p14="http://schemas.microsoft.com/office/powerpoint/2010/main" val="45037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69638" grpId="0" animBg="1"/>
      <p:bldP spid="69639" grpId="0" animBg="1"/>
      <p:bldP spid="69640" grpId="0" animBg="1"/>
      <p:bldP spid="69641" grpId="0" animBg="1"/>
      <p:bldP spid="69642" grpId="0" animBg="1"/>
      <p:bldP spid="6964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714897" y="549278"/>
            <a:ext cx="11045305" cy="60483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Затылочные доли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зрительная чувствительность</a:t>
            </a:r>
          </a:p>
          <a:p>
            <a:pPr>
              <a:buFont typeface="Wingdings" pitchFamily="2" charset="2"/>
              <a:buNone/>
            </a:pP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Височные доли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слуховая, вкусовая, обонятельная чувствительность</a:t>
            </a:r>
          </a:p>
          <a:p>
            <a:pPr>
              <a:buFont typeface="Wingdings" pitchFamily="2" charset="2"/>
              <a:buNone/>
            </a:pP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Лобные доли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произвольные внимание, произвольные движения</a:t>
            </a:r>
          </a:p>
          <a:p>
            <a:pPr>
              <a:buFont typeface="Wingdings" pitchFamily="2" charset="2"/>
              <a:buNone/>
            </a:pP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Теменные доли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кожно-мышечная чувствительность</a:t>
            </a:r>
          </a:p>
          <a:p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58374" name="Rectangle 6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31660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/>
              <a:t>С большими полушариями мозга связаны:</a:t>
            </a:r>
          </a:p>
        </p:txBody>
      </p:sp>
      <p:sp>
        <p:nvSpPr>
          <p:cNvPr id="58375" name="Rectangle 7"/>
          <p:cNvSpPr>
            <a:spLocks noGrp="1" noChangeArrowheads="1"/>
          </p:cNvSpPr>
          <p:nvPr>
            <p:ph idx="1"/>
          </p:nvPr>
        </p:nvSpPr>
        <p:spPr>
          <a:xfrm>
            <a:off x="2138467" y="1576243"/>
            <a:ext cx="7928956" cy="435133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</a:p>
          <a:p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</a:t>
            </a:r>
          </a:p>
          <a:p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</a:t>
            </a:r>
          </a:p>
          <a:p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процессы</a:t>
            </a:r>
          </a:p>
          <a:p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качества </a:t>
            </a:r>
          </a:p>
          <a:p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53625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37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83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8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8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8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/>
      <p:bldP spid="5837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2180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image0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507779"/>
            <a:ext cx="10416443" cy="414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38200" y="165621"/>
            <a:ext cx="10515600" cy="831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prstClr val="black"/>
                </a:solidFill>
              </a:rPr>
              <a:t>Строение рефлекторной дуги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749" y="479534"/>
            <a:ext cx="11824391" cy="584775"/>
          </a:xfrm>
          <a:prstGeom prst="rect">
            <a:avLst/>
          </a:prstGeom>
          <a:noFill/>
          <a:ln w="2857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/>
              <a:t>Типы нервной системы по анатомо-функциональному принципу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23073" y="1742299"/>
            <a:ext cx="207883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2400" dirty="0" smtClean="0"/>
              <a:t>Соматическая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17750" y="1742298"/>
            <a:ext cx="387567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Вегетативная (автономная) 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5015" y="2796448"/>
            <a:ext cx="5133770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/>
              <a:t>Регулирует работу </a:t>
            </a:r>
            <a:r>
              <a:rPr lang="ru-RU" sz="2400" b="1" dirty="0" smtClean="0">
                <a:solidFill>
                  <a:srgbClr val="FF0000"/>
                </a:solidFill>
              </a:rPr>
              <a:t>скелетных мышц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Осуществляя связь организма с внешней средой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С ее помощью, по собственному желанию, мы можем управлять деятельностью скелетной мускулатуры</a:t>
            </a:r>
            <a:r>
              <a:rPr lang="ru-RU" sz="2400" dirty="0" smtClean="0"/>
              <a:t>.</a:t>
            </a:r>
            <a:endParaRPr lang="ru-RU" sz="24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6234546" y="2796448"/>
            <a:ext cx="5447310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/>
              <a:t>Регулирует работу </a:t>
            </a:r>
            <a:r>
              <a:rPr lang="ru-RU" sz="2400" b="1" dirty="0" smtClean="0">
                <a:solidFill>
                  <a:srgbClr val="FF0000"/>
                </a:solidFill>
              </a:rPr>
              <a:t>внутренних органов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Управляет активностью </a:t>
            </a:r>
            <a:r>
              <a:rPr lang="ru-RU" sz="2400" b="1" dirty="0" smtClean="0">
                <a:solidFill>
                  <a:srgbClr val="FF0000"/>
                </a:solidFill>
              </a:rPr>
              <a:t>гладкой и сердечной мускулатурой</a:t>
            </a:r>
            <a:r>
              <a:rPr lang="ru-RU" sz="2400" dirty="0" smtClean="0"/>
              <a:t> и </a:t>
            </a:r>
            <a:r>
              <a:rPr lang="ru-RU" sz="2400" b="1" dirty="0" smtClean="0">
                <a:solidFill>
                  <a:srgbClr val="FF0000"/>
                </a:solidFill>
              </a:rPr>
              <a:t>железами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Управляет </a:t>
            </a:r>
            <a:r>
              <a:rPr lang="ru-RU" sz="2400" b="1" dirty="0" smtClean="0">
                <a:solidFill>
                  <a:srgbClr val="FF0000"/>
                </a:solidFill>
              </a:rPr>
              <a:t>реакциями обмена веществ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Работает непроизвольно.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3141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78115" cy="6858000"/>
          </a:xfrm>
          <a:prstGeom prst="rect">
            <a:avLst/>
          </a:prstGeom>
          <a:noFill/>
        </p:spPr>
      </p:pic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382385" y="274638"/>
            <a:ext cx="11521440" cy="839267"/>
          </a:xfrm>
          <a:noFill/>
        </p:spPr>
        <p:txBody>
          <a:bodyPr>
            <a:noAutofit/>
          </a:bodyPr>
          <a:lstStyle/>
          <a:p>
            <a: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Отличие вегетативного отдела от соматического</a:t>
            </a:r>
          </a:p>
        </p:txBody>
      </p:sp>
      <p:sp>
        <p:nvSpPr>
          <p:cNvPr id="54275" name="Объект 2"/>
          <p:cNvSpPr>
            <a:spLocks noGrp="1"/>
          </p:cNvSpPr>
          <p:nvPr>
            <p:ph idx="1"/>
          </p:nvPr>
        </p:nvSpPr>
        <p:spPr>
          <a:xfrm>
            <a:off x="831257" y="1542992"/>
            <a:ext cx="10515600" cy="121683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Автономный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 регулирует работу внутренних органов не прямо, а через нервные узлы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alt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7896" y="3705999"/>
            <a:ext cx="1047403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Нейроны узла посылают более редкие импульсы, не нарушающие работу сердца и других органов.</a:t>
            </a:r>
          </a:p>
        </p:txBody>
      </p:sp>
    </p:spTree>
    <p:extLst>
      <p:ext uri="{BB962C8B-B14F-4D97-AF65-F5344CB8AC3E}">
        <p14:creationId xmlns:p14="http://schemas.microsoft.com/office/powerpoint/2010/main" val="21017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838200" y="365126"/>
            <a:ext cx="10515600" cy="9316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4000" b="1" dirty="0" smtClean="0"/>
              <a:t>Вегетативная нервная система</a:t>
            </a:r>
            <a:endParaRPr lang="ru-RU" altLang="ru-RU" sz="4000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1296789"/>
            <a:ext cx="10515600" cy="49799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215" algn="just" fontAlgn="base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два отдела вегетативной нервной системы: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парасимпатический и симпатический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0215" algn="just" fontAlgn="base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парасимпатического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отдела расположены в головном  и спинном мозге.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Парасимпатический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отдел оказывает изолированное, непосредственное влияние на функцию органа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0215" algn="just" fontAlgn="base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отдел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симпатической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нервной системы расположен в спинном мозге. При возбуждении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симпатической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нервной системы происходит одновременное воздействие на функции разных органов.</a:t>
            </a:r>
          </a:p>
          <a:p>
            <a:pPr indent="450215" algn="just" fontAlgn="base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79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31768" y="214313"/>
            <a:ext cx="10984500" cy="749963"/>
          </a:xfrm>
        </p:spPr>
        <p:txBody>
          <a:bodyPr>
            <a:noAutofit/>
          </a:bodyPr>
          <a:lstStyle/>
          <a:p>
            <a: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Вегетативная (автономная) нервная система</a:t>
            </a:r>
          </a:p>
        </p:txBody>
      </p:sp>
      <p:pic>
        <p:nvPicPr>
          <p:cNvPr id="55299" name="Picture 7" descr="вегетативная нс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807" y="1097280"/>
            <a:ext cx="5088467" cy="548732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0" name="Rectangle 5"/>
          <p:cNvSpPr>
            <a:spLocks noGrp="1" noChangeArrowheads="1"/>
          </p:cNvSpPr>
          <p:nvPr>
            <p:ph sz="quarter" idx="2"/>
          </p:nvPr>
        </p:nvSpPr>
        <p:spPr>
          <a:xfrm>
            <a:off x="5422900" y="1341438"/>
            <a:ext cx="6239933" cy="2222500"/>
          </a:xfrm>
        </p:spPr>
        <p:txBody>
          <a:bodyPr>
            <a:noAutofit/>
          </a:bodyPr>
          <a:lstStyle/>
          <a:p>
            <a:r>
              <a:rPr lang="ru-RU" alt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Симпатический отдел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«настраивает» органы на работу в условиях интенсивной внешней деятельности организма (борьба, бегство и т.п.), а </a:t>
            </a:r>
            <a:r>
              <a:rPr lang="ru-RU" alt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парасимпатический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на работу в условиях внешнего покоя (поглощение пищи, сон и т.п.).</a:t>
            </a:r>
          </a:p>
        </p:txBody>
      </p:sp>
      <p:pic>
        <p:nvPicPr>
          <p:cNvPr id="55301" name="Picture 8" descr="Безымянный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5286" y="4342707"/>
            <a:ext cx="5436525" cy="22240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449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30"/>
            <a:ext cx="10515600" cy="815278"/>
          </a:xfrm>
          <a:noFill/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Нервные центры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412875"/>
            <a:ext cx="5386917" cy="762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ru-RU" dirty="0" smtClean="0"/>
              <a:t>Симпатический </a:t>
            </a:r>
            <a:r>
              <a:rPr lang="ru-RU" dirty="0" smtClean="0"/>
              <a:t>отдел</a:t>
            </a:r>
            <a:endParaRPr lang="ru-RU" dirty="0" smtClean="0"/>
          </a:p>
        </p:txBody>
      </p:sp>
      <p:sp>
        <p:nvSpPr>
          <p:cNvPr id="56324" name="Объект 3"/>
          <p:cNvSpPr>
            <a:spLocks noGrp="1"/>
          </p:cNvSpPr>
          <p:nvPr>
            <p:ph sz="half" idx="2"/>
          </p:nvPr>
        </p:nvSpPr>
        <p:spPr>
          <a:solidFill>
            <a:srgbClr val="99FF33"/>
          </a:solidFill>
        </p:spPr>
        <p:txBody>
          <a:bodyPr/>
          <a:lstStyle/>
          <a:p>
            <a:r>
              <a:rPr lang="ru-RU" altLang="ru-RU" smtClean="0"/>
              <a:t>Серое вещество спинного мозга, от </a:t>
            </a:r>
            <a:r>
              <a:rPr lang="ru-RU" altLang="ru-RU" i="1" smtClean="0"/>
              <a:t>шейных до крестцовых </a:t>
            </a:r>
            <a:r>
              <a:rPr lang="ru-RU" altLang="ru-RU" smtClean="0"/>
              <a:t>сегментов.</a:t>
            </a:r>
          </a:p>
          <a:p>
            <a:r>
              <a:rPr lang="ru-RU" altLang="ru-RU" smtClean="0"/>
              <a:t>Некоторые узлы располагаются в нервных сплетениях (</a:t>
            </a:r>
            <a:r>
              <a:rPr lang="ru-RU" altLang="ru-RU" b="1" smtClean="0">
                <a:solidFill>
                  <a:srgbClr val="FF0000"/>
                </a:solidFill>
              </a:rPr>
              <a:t>солнечное нервное сплетение</a:t>
            </a:r>
            <a:r>
              <a:rPr lang="ru-RU" altLang="ru-RU" smtClean="0"/>
              <a:t>)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412875"/>
            <a:ext cx="5389033" cy="762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ru-RU" dirty="0" smtClean="0"/>
              <a:t>Парасимпатический отдел</a:t>
            </a:r>
            <a:endParaRPr lang="ru-RU" dirty="0"/>
          </a:p>
        </p:txBody>
      </p:sp>
      <p:sp>
        <p:nvSpPr>
          <p:cNvPr id="56326" name="Объект 5"/>
          <p:cNvSpPr>
            <a:spLocks noGrp="1"/>
          </p:cNvSpPr>
          <p:nvPr>
            <p:ph sz="quarter" idx="4"/>
          </p:nvPr>
        </p:nvSpPr>
        <p:spPr>
          <a:solidFill>
            <a:srgbClr val="99FF33"/>
          </a:solidFill>
        </p:spPr>
        <p:txBody>
          <a:bodyPr/>
          <a:lstStyle/>
          <a:p>
            <a:r>
              <a:rPr lang="ru-RU" altLang="ru-RU" i="1" smtClean="0"/>
              <a:t>Головной</a:t>
            </a:r>
            <a:r>
              <a:rPr lang="ru-RU" altLang="ru-RU" smtClean="0"/>
              <a:t> мозг и </a:t>
            </a:r>
            <a:r>
              <a:rPr lang="ru-RU" altLang="ru-RU" i="1" smtClean="0"/>
              <a:t>крестцовые</a:t>
            </a:r>
            <a:r>
              <a:rPr lang="ru-RU" altLang="ru-RU" smtClean="0"/>
              <a:t> сегменты спинного мозга</a:t>
            </a:r>
          </a:p>
          <a:p>
            <a:r>
              <a:rPr lang="ru-RU" altLang="ru-RU" smtClean="0"/>
              <a:t>Парный </a:t>
            </a:r>
            <a:r>
              <a:rPr lang="ru-RU" altLang="ru-RU" b="1" smtClean="0">
                <a:solidFill>
                  <a:srgbClr val="FF0000"/>
                </a:solidFill>
              </a:rPr>
              <a:t>блуждающий нерв</a:t>
            </a:r>
            <a:r>
              <a:rPr lang="ru-RU" altLang="ru-RU" smtClean="0"/>
              <a:t> с центрами в продолговатом мозге.</a:t>
            </a:r>
          </a:p>
        </p:txBody>
      </p:sp>
    </p:spTree>
    <p:extLst>
      <p:ext uri="{BB962C8B-B14F-4D97-AF65-F5344CB8AC3E}">
        <p14:creationId xmlns:p14="http://schemas.microsoft.com/office/powerpoint/2010/main" val="36895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" y="0"/>
            <a:ext cx="12178115" cy="6858000"/>
          </a:xfrm>
          <a:prstGeom prst="rect">
            <a:avLst/>
          </a:prstGeom>
          <a:noFill/>
        </p:spPr>
      </p:pic>
      <p:pic>
        <p:nvPicPr>
          <p:cNvPr id="57346" name="Picture 4" descr="https://cf.ppt-online.org/files/slide/g/Gf7dOnDgI2CLATEQvMNz3KVshJo6qPSYlWub0c/slide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39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pic>
        <p:nvPicPr>
          <p:cNvPr id="58370" name="Picture 2" descr="http://nervzdorov.ru/wp-content/uploads/2015/06/vegetativnaia-nervnay-sistem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1" y="476253"/>
            <a:ext cx="10058401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58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pic>
        <p:nvPicPr>
          <p:cNvPr id="59394" name="Picture 2" descr="C:\Users\р\Desktop\нс\doc2fb_image_03000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17" y="404813"/>
            <a:ext cx="9025467" cy="619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96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67835" y="38136"/>
            <a:ext cx="1076014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 //-- Часть А --// </a:t>
            </a:r>
            <a:br>
              <a:rPr lang="ru-RU" sz="2200" b="1" dirty="0"/>
            </a:br>
            <a:r>
              <a:rPr lang="ru-RU" sz="2200" b="1" dirty="0"/>
              <a:t>   А1. В основе нервной регуляции лежит</a:t>
            </a:r>
            <a:br>
              <a:rPr lang="ru-RU" sz="2200" b="1" dirty="0"/>
            </a:br>
            <a:r>
              <a:rPr lang="ru-RU" sz="2200" b="1" dirty="0"/>
              <a:t>   1) электрохимическая передача сигнала</a:t>
            </a:r>
            <a:br>
              <a:rPr lang="ru-RU" sz="2200" b="1" dirty="0"/>
            </a:br>
            <a:r>
              <a:rPr lang="ru-RU" sz="2200" b="1" dirty="0"/>
              <a:t>   2) химическая передача сигнала</a:t>
            </a:r>
            <a:br>
              <a:rPr lang="ru-RU" sz="2200" b="1" dirty="0"/>
            </a:br>
            <a:r>
              <a:rPr lang="ru-RU" sz="2200" b="1" dirty="0"/>
              <a:t>   3) механическое распространение сигнала</a:t>
            </a:r>
            <a:br>
              <a:rPr lang="ru-RU" sz="2200" b="1" dirty="0"/>
            </a:br>
            <a:r>
              <a:rPr lang="ru-RU" sz="2200" b="1" dirty="0"/>
              <a:t>   4) химическая и механическая передача сигнала</a:t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   А2. Центральная нервная система состоит из</a:t>
            </a:r>
            <a:br>
              <a:rPr lang="ru-RU" sz="2200" b="1" dirty="0"/>
            </a:br>
            <a:r>
              <a:rPr lang="ru-RU" sz="2200" b="1" dirty="0"/>
              <a:t>   1) головного мозга</a:t>
            </a:r>
            <a:br>
              <a:rPr lang="ru-RU" sz="2200" b="1" dirty="0"/>
            </a:br>
            <a:r>
              <a:rPr lang="ru-RU" sz="2200" b="1" dirty="0"/>
              <a:t>   2) спинного мозга</a:t>
            </a:r>
            <a:br>
              <a:rPr lang="ru-RU" sz="2200" b="1" dirty="0"/>
            </a:br>
            <a:r>
              <a:rPr lang="ru-RU" sz="2200" b="1" dirty="0"/>
              <a:t>   3) головного, спинного мозга и нервов</a:t>
            </a:r>
            <a:br>
              <a:rPr lang="ru-RU" sz="2200" b="1" dirty="0"/>
            </a:br>
            <a:r>
              <a:rPr lang="ru-RU" sz="2200" b="1" dirty="0"/>
              <a:t>   4) головного и спинного мозга</a:t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   А3. Элементарной единицей нервной ткани является</a:t>
            </a:r>
            <a:br>
              <a:rPr lang="ru-RU" sz="2200" b="1" dirty="0"/>
            </a:br>
            <a:r>
              <a:rPr lang="ru-RU" sz="2200" b="1" dirty="0"/>
              <a:t>   1) нефрон 2) аксон 3) нейрон 4) дендрит</a:t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   А4. Место передачи нервного импульса с нейрона на нейрон называется</a:t>
            </a:r>
            <a:br>
              <a:rPr lang="ru-RU" sz="2200" b="1" dirty="0"/>
            </a:br>
            <a:r>
              <a:rPr lang="ru-RU" sz="2200" b="1" dirty="0"/>
              <a:t>   1) телом нейрона 3) нервным узлом</a:t>
            </a:r>
            <a:br>
              <a:rPr lang="ru-RU" sz="2200" b="1" dirty="0"/>
            </a:br>
            <a:r>
              <a:rPr lang="ru-RU" sz="2200" b="1" dirty="0"/>
              <a:t>   2) нервным синапсом 4) вставочным нейроном</a:t>
            </a:r>
            <a:br>
              <a:rPr lang="ru-RU" sz="2200" b="1" dirty="0"/>
            </a:br>
            <a:endParaRPr lang="ru-RU" sz="2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45242" y="2"/>
            <a:ext cx="7421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Самостоятельная работа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251704" y="731521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206916" y="3726875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3562940" y="5007036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225863" y="6120941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2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83159" y="371613"/>
            <a:ext cx="96756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  А5. При возбуждении вкусовых рецепторов начинает выделяться слюна. Эта реакция называется</a:t>
            </a:r>
            <a:br>
              <a:rPr lang="ru-RU" sz="2400" b="1" dirty="0"/>
            </a:br>
            <a:r>
              <a:rPr lang="ru-RU" sz="2400" b="1" dirty="0"/>
              <a:t>   1) инстинкт 3) рефлекс</a:t>
            </a:r>
            <a:br>
              <a:rPr lang="ru-RU" sz="2400" b="1" dirty="0"/>
            </a:br>
            <a:r>
              <a:rPr lang="ru-RU" sz="2400" b="1" dirty="0"/>
              <a:t>   2) привычка 4) навык</a:t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   А6. Вегетативная нервная система регулирует деятельность</a:t>
            </a:r>
            <a:br>
              <a:rPr lang="ru-RU" sz="2400" b="1" dirty="0"/>
            </a:br>
            <a:r>
              <a:rPr lang="ru-RU" sz="2400" b="1" dirty="0"/>
              <a:t>   1) дыхательных мышц 3) сердечной мышцы</a:t>
            </a:r>
            <a:br>
              <a:rPr lang="ru-RU" sz="2400" b="1" dirty="0"/>
            </a:br>
            <a:r>
              <a:rPr lang="ru-RU" sz="2400" b="1" dirty="0"/>
              <a:t>   2) мышц лица 4) мышц конечностей</a:t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   А7. Какой участок рефлекторной дуги передает сигнал вставочному нейрону</a:t>
            </a:r>
            <a:br>
              <a:rPr lang="ru-RU" sz="2400" b="1" dirty="0"/>
            </a:br>
            <a:r>
              <a:rPr lang="ru-RU" sz="2400" b="1" dirty="0"/>
              <a:t>   1) чувствительный нейрон 3) рецептор</a:t>
            </a:r>
            <a:br>
              <a:rPr lang="ru-RU" sz="2400" b="1" dirty="0"/>
            </a:br>
            <a:r>
              <a:rPr lang="ru-RU" sz="2400" b="1" dirty="0"/>
              <a:t>   2) двигательный нейрон 4) рабочий орган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5-конечная звезда 2"/>
          <p:cNvSpPr/>
          <p:nvPr/>
        </p:nvSpPr>
        <p:spPr>
          <a:xfrm>
            <a:off x="3709799" y="1230287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конечная звезда 3"/>
          <p:cNvSpPr/>
          <p:nvPr/>
        </p:nvSpPr>
        <p:spPr>
          <a:xfrm>
            <a:off x="6702379" y="2653967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251704" y="4372497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22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38202" y="165621"/>
            <a:ext cx="10417233" cy="831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prstClr val="black"/>
                </a:solidFill>
              </a:rPr>
              <a:t>Нервная система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8200" y="1197038"/>
            <a:ext cx="10515600" cy="49799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215" algn="just" fontAlgn="base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Бывают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двухнейронные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трехнейронные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рефлекторные дуги. </a:t>
            </a:r>
          </a:p>
          <a:p>
            <a:pPr indent="450215" algn="just" fontAlgn="base"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Двухнейронная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образована двумя нейронами (чувствительным и двигательным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450215" algn="just" fontAlgn="base">
              <a:spcAft>
                <a:spcPts val="0"/>
              </a:spcAft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Трехнейронная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дуга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чувствительный нейрон, один или несколько вставочных нейронов и двигательный нейрон. </a:t>
            </a:r>
          </a:p>
          <a:p>
            <a:pPr indent="450215" algn="just" fontAlgn="base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Примером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двухнейронной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дуги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дуга коленного рефлекса</a:t>
            </a:r>
          </a:p>
          <a:p>
            <a:pPr indent="450215" algn="just" fontAlgn="base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трехнейронной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дуги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дуга защитного рефлекса (отдергивание руки в ответ на прикосновение горячего к коже).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9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25303" y="411658"/>
            <a:ext cx="1063255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А8. Рецептор раздражается сигналом, поступившим от</a:t>
            </a:r>
            <a:br>
              <a:rPr lang="ru-RU" sz="2400" b="1" dirty="0"/>
            </a:br>
            <a:r>
              <a:rPr lang="ru-RU" sz="2400" b="1" dirty="0"/>
              <a:t>   1) чувствительного нейрона</a:t>
            </a:r>
            <a:br>
              <a:rPr lang="ru-RU" sz="2400" b="1" dirty="0"/>
            </a:br>
            <a:r>
              <a:rPr lang="ru-RU" sz="2400" b="1" dirty="0"/>
              <a:t>   2) вставочного нейрона</a:t>
            </a:r>
            <a:br>
              <a:rPr lang="ru-RU" sz="2400" b="1" dirty="0"/>
            </a:br>
            <a:r>
              <a:rPr lang="ru-RU" sz="2400" b="1" dirty="0"/>
              <a:t>   3) двигательного нейрона</a:t>
            </a:r>
            <a:br>
              <a:rPr lang="ru-RU" sz="2400" b="1" dirty="0"/>
            </a:br>
            <a:r>
              <a:rPr lang="ru-RU" sz="2400" b="1" dirty="0"/>
              <a:t>   4) внешнего или внутреннего раздражителя</a:t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   А9. Длинные отростки нейронов объединяются в</a:t>
            </a:r>
            <a:br>
              <a:rPr lang="ru-RU" sz="2400" b="1" dirty="0"/>
            </a:br>
            <a:r>
              <a:rPr lang="ru-RU" sz="2400" b="1" dirty="0"/>
              <a:t>   1) нервные волокна 3) серое вещество мозга</a:t>
            </a:r>
            <a:br>
              <a:rPr lang="ru-RU" sz="2400" b="1" dirty="0"/>
            </a:br>
            <a:r>
              <a:rPr lang="ru-RU" sz="2400" b="1" dirty="0"/>
              <a:t>   2) рефлекторные дуги 4) глиальные клетки</a:t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   А10. Медиатор обеспечивает передачу возбуждения в виде</a:t>
            </a:r>
            <a:br>
              <a:rPr lang="ru-RU" sz="2400" b="1" dirty="0"/>
            </a:br>
            <a:r>
              <a:rPr lang="ru-RU" sz="2400" b="1" dirty="0"/>
              <a:t>   1) электрического сигнала</a:t>
            </a:r>
            <a:br>
              <a:rPr lang="ru-RU" sz="2400" b="1" dirty="0"/>
            </a:br>
            <a:r>
              <a:rPr lang="ru-RU" sz="2400" b="1" dirty="0"/>
              <a:t>   2) механического раздражения</a:t>
            </a:r>
            <a:br>
              <a:rPr lang="ru-RU" sz="2400" b="1" dirty="0"/>
            </a:br>
            <a:r>
              <a:rPr lang="ru-RU" sz="2400" b="1" dirty="0"/>
              <a:t>   3) химического сигнала</a:t>
            </a:r>
            <a:br>
              <a:rPr lang="ru-RU" sz="2400" b="1" dirty="0"/>
            </a:br>
            <a:r>
              <a:rPr lang="ru-RU" sz="2400" b="1" dirty="0"/>
              <a:t>   4) звукового сигнала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5-конечная звезда 2"/>
          <p:cNvSpPr/>
          <p:nvPr/>
        </p:nvSpPr>
        <p:spPr>
          <a:xfrm>
            <a:off x="251704" y="1928555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конечная звезда 3"/>
          <p:cNvSpPr/>
          <p:nvPr/>
        </p:nvSpPr>
        <p:spPr>
          <a:xfrm>
            <a:off x="209171" y="3038405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211492" y="5187145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20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46568" y="17426"/>
            <a:ext cx="10398643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А11. Во время обеда у автомобилиста сработала автосигнализация. Что из перечисленного может произойти в этот момент в коре </a:t>
            </a:r>
            <a:r>
              <a:rPr lang="ru-RU" sz="2200" b="1" dirty="0" smtClean="0"/>
              <a:t>головного мозга этого </a:t>
            </a:r>
            <a:r>
              <a:rPr lang="ru-RU" sz="2200" b="1" dirty="0"/>
              <a:t>человека</a:t>
            </a:r>
            <a:br>
              <a:rPr lang="ru-RU" sz="2200" b="1" dirty="0"/>
            </a:br>
            <a:r>
              <a:rPr lang="ru-RU" sz="2200" b="1" dirty="0"/>
              <a:t>   1) возбуждение в зрительном центре</a:t>
            </a:r>
            <a:br>
              <a:rPr lang="ru-RU" sz="2200" b="1" dirty="0"/>
            </a:br>
            <a:r>
              <a:rPr lang="ru-RU" sz="2200" b="1" dirty="0"/>
              <a:t>   2) торможение в пищеварительном центре</a:t>
            </a:r>
            <a:br>
              <a:rPr lang="ru-RU" sz="2200" b="1" dirty="0"/>
            </a:br>
            <a:r>
              <a:rPr lang="ru-RU" sz="2200" b="1" dirty="0"/>
              <a:t>   3) возбуждение в пищеварительном центре</a:t>
            </a:r>
            <a:br>
              <a:rPr lang="ru-RU" sz="2200" b="1" dirty="0"/>
            </a:br>
            <a:r>
              <a:rPr lang="ru-RU" sz="2200" b="1" dirty="0"/>
              <a:t>   4) торможение в слуховом центре</a:t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   А12. При ожоге возбуждение возникает</a:t>
            </a:r>
            <a:br>
              <a:rPr lang="ru-RU" sz="2200" b="1" dirty="0"/>
            </a:br>
            <a:r>
              <a:rPr lang="ru-RU" sz="2200" b="1" dirty="0"/>
              <a:t>   1) в телах исполнительных нейронов</a:t>
            </a:r>
            <a:br>
              <a:rPr lang="ru-RU" sz="2200" b="1" dirty="0"/>
            </a:br>
            <a:r>
              <a:rPr lang="ru-RU" sz="2200" b="1" dirty="0"/>
              <a:t>   2) в рецепторах</a:t>
            </a:r>
            <a:br>
              <a:rPr lang="ru-RU" sz="2200" b="1" dirty="0"/>
            </a:br>
            <a:r>
              <a:rPr lang="ru-RU" sz="2200" b="1" dirty="0"/>
              <a:t>   3) в любом участке нервной ткани</a:t>
            </a:r>
            <a:br>
              <a:rPr lang="ru-RU" sz="2200" b="1" dirty="0"/>
            </a:br>
            <a:r>
              <a:rPr lang="ru-RU" sz="2200" b="1" dirty="0"/>
              <a:t>   4) во вставочных нейронах</a:t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   А13. Функция вставочных нейронов спинного мозга заключается в</a:t>
            </a:r>
            <a:br>
              <a:rPr lang="ru-RU" sz="2200" b="1" dirty="0"/>
            </a:br>
            <a:r>
              <a:rPr lang="ru-RU" sz="2200" b="1" dirty="0"/>
              <a:t>   1) восприятии раздражения</a:t>
            </a:r>
            <a:br>
              <a:rPr lang="ru-RU" sz="2200" b="1" dirty="0"/>
            </a:br>
            <a:r>
              <a:rPr lang="ru-RU" sz="2200" b="1" dirty="0"/>
              <a:t>   2) проведении импульсов от рецепторов к ЦНС</a:t>
            </a:r>
            <a:br>
              <a:rPr lang="ru-RU" sz="2200" b="1" dirty="0"/>
            </a:br>
            <a:r>
              <a:rPr lang="ru-RU" sz="2200" b="1" dirty="0"/>
              <a:t>   3) проведении импульсов от ЦНС к органам</a:t>
            </a:r>
            <a:br>
              <a:rPr lang="ru-RU" sz="2200" b="1" dirty="0"/>
            </a:br>
            <a:r>
              <a:rPr lang="ru-RU" sz="2200" b="1" dirty="0"/>
              <a:t>   4) проведении импульсов внутри ЦНС</a:t>
            </a:r>
          </a:p>
        </p:txBody>
      </p:sp>
      <p:sp>
        <p:nvSpPr>
          <p:cNvPr id="3" name="5-конечная звезда 2"/>
          <p:cNvSpPr/>
          <p:nvPr/>
        </p:nvSpPr>
        <p:spPr>
          <a:xfrm>
            <a:off x="230436" y="1346665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конечная звезда 3"/>
          <p:cNvSpPr/>
          <p:nvPr/>
        </p:nvSpPr>
        <p:spPr>
          <a:xfrm>
            <a:off x="216132" y="3408222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230436" y="6001792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0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08075" y="454739"/>
            <a:ext cx="83359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//-- Часть В --// </a:t>
            </a:r>
            <a:br>
              <a:rPr lang="ru-RU" sz="2400" b="1" dirty="0"/>
            </a:br>
            <a:r>
              <a:rPr lang="ru-RU" sz="2400" b="1" dirty="0"/>
              <a:t>   В1. Выберите звенья рефлекторной дуги, передающие импульс от органа в ЦНС</a:t>
            </a:r>
            <a:br>
              <a:rPr lang="ru-RU" sz="2400" b="1" dirty="0"/>
            </a:br>
            <a:r>
              <a:rPr lang="ru-RU" sz="2400" b="1" dirty="0"/>
              <a:t>   1) двигательный нейрон 4) вставочный нейрон</a:t>
            </a:r>
            <a:br>
              <a:rPr lang="ru-RU" sz="2400" b="1" dirty="0"/>
            </a:br>
            <a:r>
              <a:rPr lang="ru-RU" sz="2400" b="1" dirty="0"/>
              <a:t>   2) рецептор 5) двигательный нейрон</a:t>
            </a:r>
            <a:br>
              <a:rPr lang="ru-RU" sz="2400" b="1" dirty="0"/>
            </a:br>
            <a:r>
              <a:rPr lang="ru-RU" sz="2400" b="1" dirty="0"/>
              <a:t>   3) чувствительный нейрон 6) нервный центр</a:t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   В2. Каковы функции рецепторов?</a:t>
            </a:r>
            <a:br>
              <a:rPr lang="ru-RU" sz="2400" b="1" dirty="0"/>
            </a:br>
            <a:r>
              <a:rPr lang="ru-RU" sz="2400" b="1" dirty="0"/>
              <a:t>   1) восприятие раздражения из внешней среды</a:t>
            </a:r>
            <a:br>
              <a:rPr lang="ru-RU" sz="2400" b="1" dirty="0"/>
            </a:br>
            <a:r>
              <a:rPr lang="ru-RU" sz="2400" b="1" dirty="0"/>
              <a:t>   2) проведение импульса из спинного мозга в головной</a:t>
            </a:r>
            <a:br>
              <a:rPr lang="ru-RU" sz="2400" b="1" dirty="0"/>
            </a:br>
            <a:r>
              <a:rPr lang="ru-RU" sz="2400" b="1" dirty="0"/>
              <a:t>   3) анализ раздражения в коре мозга</a:t>
            </a:r>
            <a:br>
              <a:rPr lang="ru-RU" sz="2400" b="1" dirty="0"/>
            </a:br>
            <a:r>
              <a:rPr lang="ru-RU" sz="2400" b="1" dirty="0"/>
              <a:t>   4) преобразование раздражения в нервный импульс</a:t>
            </a:r>
            <a:br>
              <a:rPr lang="ru-RU" sz="2400" b="1" dirty="0"/>
            </a:br>
            <a:r>
              <a:rPr lang="ru-RU" sz="2400" b="1" dirty="0"/>
              <a:t>   5) проведение импульса по нерву</a:t>
            </a:r>
            <a:br>
              <a:rPr lang="ru-RU" sz="2400" b="1" dirty="0"/>
            </a:br>
            <a:r>
              <a:rPr lang="ru-RU" sz="2400" b="1" dirty="0"/>
              <a:t>   6) прием сигнала от внутренних органов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4" name="5-конечная звезда 3"/>
          <p:cNvSpPr/>
          <p:nvPr/>
        </p:nvSpPr>
        <p:spPr>
          <a:xfrm>
            <a:off x="683964" y="1945176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683964" y="2249981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7422363" y="1596038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591944" y="3441472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597035" y="4491647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683964" y="5242563"/>
            <a:ext cx="432261" cy="3491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81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447" y="897719"/>
            <a:ext cx="115894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ru-RU" sz="2400" b="1" dirty="0" smtClean="0">
                <a:solidFill>
                  <a:prstClr val="black"/>
                </a:solidFill>
              </a:rPr>
              <a:t>Где </a:t>
            </a:r>
            <a:r>
              <a:rPr lang="ru-RU" sz="2400" b="1" dirty="0">
                <a:solidFill>
                  <a:prstClr val="black"/>
                </a:solidFill>
              </a:rPr>
              <a:t>находятся гипофиз и щитовидная железа</a:t>
            </a:r>
            <a:r>
              <a:rPr lang="ru-RU" sz="2400" b="1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(в «турецком седле» - особом углублении костей черепа; на передней стенке гортани)</a:t>
            </a:r>
          </a:p>
          <a:p>
            <a:endParaRPr lang="ru-RU" sz="2400" b="1" dirty="0" smtClean="0">
              <a:solidFill>
                <a:srgbClr val="C00000"/>
              </a:solidFill>
            </a:endParaRPr>
          </a:p>
          <a:p>
            <a:pPr marL="457200" indent="-457200">
              <a:buFontTx/>
              <a:buAutoNum type="arabicPeriod" startAt="2"/>
            </a:pPr>
            <a:r>
              <a:rPr lang="ru-RU" sz="2400" b="1" dirty="0" smtClean="0">
                <a:solidFill>
                  <a:prstClr val="black"/>
                </a:solidFill>
              </a:rPr>
              <a:t>                              Какая это железа?</a:t>
            </a:r>
          </a:p>
          <a:p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</a:rPr>
              <a:t>                                    Каково ее основное назначение?</a:t>
            </a:r>
          </a:p>
          <a:p>
            <a:r>
              <a:rPr lang="ru-RU" sz="2400" b="1" dirty="0" smtClean="0">
                <a:solidFill>
                  <a:prstClr val="black"/>
                </a:solidFill>
              </a:rPr>
              <a:t>                                 </a:t>
            </a:r>
            <a:r>
              <a:rPr lang="ru-RU" sz="2400" b="1" dirty="0" smtClean="0">
                <a:solidFill>
                  <a:srgbClr val="C00000"/>
                </a:solidFill>
              </a:rPr>
              <a:t>(тимус – вилочковая железа, вырабатывает лимфоциты для              </a:t>
            </a:r>
            <a:endParaRPr lang="ru-RU" sz="2400" b="1" dirty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                                  иммунитета)</a:t>
            </a:r>
          </a:p>
          <a:p>
            <a:endParaRPr lang="ru-RU" sz="2400" b="1" dirty="0" smtClean="0">
              <a:solidFill>
                <a:prstClr val="black"/>
              </a:solidFill>
            </a:endParaRPr>
          </a:p>
          <a:p>
            <a:endParaRPr lang="ru-RU" sz="2400" b="1" dirty="0">
              <a:solidFill>
                <a:prstClr val="black"/>
              </a:solidFill>
            </a:endParaRPr>
          </a:p>
          <a:p>
            <a:r>
              <a:rPr lang="ru-RU" sz="2400" b="1" dirty="0" smtClean="0">
                <a:solidFill>
                  <a:prstClr val="black"/>
                </a:solidFill>
              </a:rPr>
              <a:t>3. </a:t>
            </a:r>
            <a:r>
              <a:rPr lang="ru-RU" sz="2400" b="1" dirty="0">
                <a:solidFill>
                  <a:prstClr val="black"/>
                </a:solidFill>
              </a:rPr>
              <a:t>Почему в одних случаях увеличение интенсивности функций гипофиза приводит к гигантизму, а в других к акромегалии? С чем это связано</a:t>
            </a:r>
            <a:r>
              <a:rPr lang="ru-RU" sz="2400" b="1" dirty="0" smtClean="0">
                <a:solidFill>
                  <a:prstClr val="black"/>
                </a:solidFill>
              </a:rPr>
              <a:t>?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(у детей трубчатые кости растут в длину, а у взрослых рост останавливается)</a:t>
            </a:r>
            <a:endParaRPr lang="ru-RU" sz="2400" b="1" dirty="0">
              <a:solidFill>
                <a:srgbClr val="C00000"/>
              </a:solidFill>
            </a:endParaRP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25624" y="291069"/>
            <a:ext cx="3940759" cy="52322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Вопросы на повторение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вилочковая желез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79" y="2449478"/>
            <a:ext cx="1632727" cy="163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70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1027" y="1154507"/>
            <a:ext cx="1059466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3.                             </a:t>
            </a:r>
            <a:r>
              <a:rPr lang="ru-RU" sz="2400" b="1" dirty="0" smtClean="0">
                <a:solidFill>
                  <a:prstClr val="black"/>
                </a:solidFill>
              </a:rPr>
              <a:t> Что </a:t>
            </a:r>
            <a:r>
              <a:rPr lang="ru-RU" sz="2400" b="1" dirty="0">
                <a:solidFill>
                  <a:prstClr val="black"/>
                </a:solidFill>
              </a:rPr>
              <a:t>это </a:t>
            </a:r>
            <a:r>
              <a:rPr lang="ru-RU" sz="2400" b="1" dirty="0" smtClean="0">
                <a:solidFill>
                  <a:prstClr val="black"/>
                </a:solidFill>
              </a:rPr>
              <a:t>за железы?</a:t>
            </a:r>
            <a:endParaRPr lang="ru-RU" sz="2400" b="1" dirty="0">
              <a:solidFill>
                <a:prstClr val="black"/>
              </a:solidFill>
            </a:endParaRPr>
          </a:p>
          <a:p>
            <a:r>
              <a:rPr lang="ru-RU" sz="2400" b="1" dirty="0">
                <a:solidFill>
                  <a:prstClr val="black"/>
                </a:solidFill>
              </a:rPr>
              <a:t>                                     </a:t>
            </a:r>
            <a:r>
              <a:rPr lang="ru-RU" sz="2400" b="1" dirty="0" smtClean="0">
                <a:solidFill>
                  <a:prstClr val="black"/>
                </a:solidFill>
              </a:rPr>
              <a:t>   Каково их </a:t>
            </a:r>
            <a:r>
              <a:rPr lang="ru-RU" sz="2400" b="1" dirty="0">
                <a:solidFill>
                  <a:prstClr val="black"/>
                </a:solidFill>
              </a:rPr>
              <a:t>основное назначение</a:t>
            </a:r>
            <a:r>
              <a:rPr lang="ru-RU" sz="2400" b="1" dirty="0" smtClean="0">
                <a:solidFill>
                  <a:prstClr val="black"/>
                </a:solidFill>
              </a:rPr>
              <a:t>?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                                       (</a:t>
            </a:r>
            <a:r>
              <a:rPr lang="ru-RU" sz="2400" b="1" dirty="0">
                <a:solidFill>
                  <a:srgbClr val="C00000"/>
                </a:solidFill>
              </a:rPr>
              <a:t>уровень содержания кальция в </a:t>
            </a:r>
            <a:r>
              <a:rPr lang="ru-RU" sz="2400" b="1" dirty="0" smtClean="0">
                <a:solidFill>
                  <a:srgbClr val="C00000"/>
                </a:solidFill>
              </a:rPr>
              <a:t>организме)</a:t>
            </a:r>
            <a:endParaRPr lang="ru-RU" sz="2800" dirty="0">
              <a:solidFill>
                <a:prstClr val="black"/>
              </a:solidFill>
            </a:endParaRPr>
          </a:p>
          <a:p>
            <a:endParaRPr lang="ru-RU" sz="2800" dirty="0" smtClean="0">
              <a:solidFill>
                <a:prstClr val="black"/>
              </a:solidFill>
            </a:endParaRPr>
          </a:p>
          <a:p>
            <a:endParaRPr lang="ru-RU" sz="2800" dirty="0" smtClean="0">
              <a:solidFill>
                <a:prstClr val="black"/>
              </a:solidFill>
            </a:endParaRPr>
          </a:p>
          <a:p>
            <a:r>
              <a:rPr lang="ru-RU" sz="2800" dirty="0" smtClean="0">
                <a:solidFill>
                  <a:prstClr val="black"/>
                </a:solidFill>
              </a:rPr>
              <a:t>4</a:t>
            </a:r>
            <a:r>
              <a:rPr lang="ru-RU" sz="2800" b="1" dirty="0" smtClean="0">
                <a:solidFill>
                  <a:prstClr val="black"/>
                </a:solidFill>
              </a:rPr>
              <a:t>. Как </a:t>
            </a:r>
            <a:r>
              <a:rPr lang="ru-RU" sz="2800" b="1" dirty="0">
                <a:solidFill>
                  <a:prstClr val="black"/>
                </a:solidFill>
              </a:rPr>
              <a:t>влияет недостаток </a:t>
            </a:r>
            <a:r>
              <a:rPr lang="ru-RU" sz="2800" b="1" dirty="0" smtClean="0">
                <a:solidFill>
                  <a:prstClr val="black"/>
                </a:solidFill>
              </a:rPr>
              <a:t>йода </a:t>
            </a:r>
            <a:r>
              <a:rPr lang="ru-RU" sz="2800" b="1" dirty="0">
                <a:solidFill>
                  <a:prstClr val="black"/>
                </a:solidFill>
              </a:rPr>
              <a:t>в почве </a:t>
            </a:r>
            <a:r>
              <a:rPr lang="ru-RU" sz="2800" b="1" dirty="0" smtClean="0">
                <a:solidFill>
                  <a:prstClr val="black"/>
                </a:solidFill>
              </a:rPr>
              <a:t>на образование «зоба». Какие меры профилактики «зоба» используют?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(недостаток йода в продуктах питания приводит к разрастанию тканей щитовидной железы – зобу; к поваренной соли добавляют иодид калия)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25624" y="291069"/>
            <a:ext cx="3940759" cy="52322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Вопросы на повторение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желез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93" y="1154508"/>
            <a:ext cx="1626835" cy="162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4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5927" y="1032503"/>
            <a:ext cx="1076014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5.Почему поджелудочную железу относят к железам смешанной секреции</a:t>
            </a:r>
            <a:r>
              <a:rPr lang="ru-RU" sz="2400" b="1" dirty="0" smtClean="0">
                <a:solidFill>
                  <a:prstClr val="black"/>
                </a:solidFill>
              </a:rPr>
              <a:t>?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(вырабатывает </a:t>
            </a:r>
            <a:r>
              <a:rPr lang="ru-RU" sz="2400" b="1" dirty="0">
                <a:solidFill>
                  <a:srgbClr val="C00000"/>
                </a:solidFill>
              </a:rPr>
              <a:t>пище­варительный </a:t>
            </a:r>
            <a:r>
              <a:rPr lang="ru-RU" sz="2400" b="1" dirty="0" smtClean="0">
                <a:solidFill>
                  <a:srgbClr val="C00000"/>
                </a:solidFill>
              </a:rPr>
              <a:t>сок – внешняя секреция, выделяет </a:t>
            </a:r>
            <a:r>
              <a:rPr lang="ru-RU" sz="2400" b="1" dirty="0">
                <a:solidFill>
                  <a:srgbClr val="C00000"/>
                </a:solidFill>
              </a:rPr>
              <a:t>в кровь гормон </a:t>
            </a:r>
            <a:r>
              <a:rPr lang="ru-RU" sz="2400" b="1" dirty="0" smtClean="0">
                <a:solidFill>
                  <a:srgbClr val="C00000"/>
                </a:solidFill>
              </a:rPr>
              <a:t>инсулин – внутренняя секреция)</a:t>
            </a:r>
            <a:endParaRPr lang="ru-RU" sz="2400" b="1" dirty="0">
              <a:solidFill>
                <a:srgbClr val="C00000"/>
              </a:solidFill>
            </a:endParaRPr>
          </a:p>
          <a:p>
            <a:endParaRPr lang="ru-RU" sz="1000" b="1" dirty="0" smtClean="0">
              <a:solidFill>
                <a:prstClr val="black"/>
              </a:solidFill>
            </a:endParaRPr>
          </a:p>
          <a:p>
            <a:r>
              <a:rPr lang="ru-RU" sz="2400" b="1" dirty="0" smtClean="0">
                <a:solidFill>
                  <a:prstClr val="black"/>
                </a:solidFill>
              </a:rPr>
              <a:t>6</a:t>
            </a:r>
            <a:r>
              <a:rPr lang="ru-RU" sz="2400" b="1" dirty="0">
                <a:solidFill>
                  <a:prstClr val="black"/>
                </a:solidFill>
              </a:rPr>
              <a:t>. В чем причина сахарного диабета</a:t>
            </a:r>
            <a:r>
              <a:rPr lang="ru-RU" sz="2400" b="1" dirty="0" smtClean="0">
                <a:solidFill>
                  <a:prstClr val="black"/>
                </a:solidFill>
              </a:rPr>
              <a:t>?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(избыточная или недостаточная функция поджелудочной железы)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25624" y="291069"/>
            <a:ext cx="3940759" cy="52322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Вопросы на повторение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5927" y="3147600"/>
            <a:ext cx="1076014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7. При </a:t>
            </a:r>
            <a:r>
              <a:rPr lang="ru-RU" sz="2400" b="1" dirty="0">
                <a:solidFill>
                  <a:prstClr val="black"/>
                </a:solidFill>
              </a:rPr>
              <a:t>стрессе в кровь выделяется гормон адреналин, под действием которого</a:t>
            </a:r>
          </a:p>
          <a:p>
            <a:endParaRPr lang="ru-RU" sz="1000" b="1" dirty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</a:rPr>
              <a:t>1. кровеносные </a:t>
            </a:r>
            <a:r>
              <a:rPr lang="ru-RU" sz="2400" dirty="0">
                <a:solidFill>
                  <a:prstClr val="black"/>
                </a:solidFill>
              </a:rPr>
              <a:t>сосуды кожи сужаются, частота сердечных сокращений (ЧСС) растет, просвет бронхов увеличивается </a:t>
            </a:r>
            <a:endParaRPr lang="ru-RU" sz="2400" dirty="0" smtClean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</a:rPr>
              <a:t>2. кровеносные </a:t>
            </a:r>
            <a:r>
              <a:rPr lang="ru-RU" sz="2400" dirty="0">
                <a:solidFill>
                  <a:prstClr val="black"/>
                </a:solidFill>
              </a:rPr>
              <a:t>сосуды кожи расширяются, ЧСС падает, просвет бронхов увеличивается </a:t>
            </a:r>
            <a:endParaRPr lang="ru-RU" sz="2400" dirty="0" smtClean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</a:rPr>
              <a:t>3. кровеносные </a:t>
            </a:r>
            <a:r>
              <a:rPr lang="ru-RU" sz="2400" dirty="0">
                <a:solidFill>
                  <a:prstClr val="black"/>
                </a:solidFill>
              </a:rPr>
              <a:t>сосуды кожи расширяются, ЧСС растет, просвет бронхов сужается </a:t>
            </a:r>
            <a:endParaRPr lang="ru-RU" sz="2400" dirty="0" smtClean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</a:rPr>
              <a:t>4. кровеносные </a:t>
            </a:r>
            <a:r>
              <a:rPr lang="ru-RU" sz="2400" dirty="0">
                <a:solidFill>
                  <a:prstClr val="black"/>
                </a:solidFill>
              </a:rPr>
              <a:t>сосуды кожи сужаются, ЧСС падает, просвет бронхов увеличивается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5927" y="3679996"/>
            <a:ext cx="1015054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AD47">
                    <a:lumMod val="75000"/>
                  </a:srgbClr>
                </a:solidFill>
              </a:rPr>
              <a:t>1. кровеносные сосуды кожи сужаются, частота сердечных сокращений (ЧСС) растет, просвет бронхов увеличивается </a:t>
            </a:r>
          </a:p>
        </p:txBody>
      </p:sp>
    </p:spTree>
    <p:extLst>
      <p:ext uri="{BB962C8B-B14F-4D97-AF65-F5344CB8AC3E}">
        <p14:creationId xmlns:p14="http://schemas.microsoft.com/office/powerpoint/2010/main" val="30441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38202" y="165621"/>
            <a:ext cx="10417233" cy="831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prstClr val="black"/>
                </a:solidFill>
              </a:rPr>
              <a:t>Пример  </a:t>
            </a:r>
            <a:r>
              <a:rPr lang="ru-RU" b="1" dirty="0" err="1" smtClean="0">
                <a:solidFill>
                  <a:prstClr val="black"/>
                </a:solidFill>
              </a:rPr>
              <a:t>двухнейронной</a:t>
            </a:r>
            <a:r>
              <a:rPr lang="ru-RU" b="1" dirty="0" smtClean="0">
                <a:solidFill>
                  <a:prstClr val="black"/>
                </a:solidFill>
              </a:rPr>
              <a:t>  дуги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159" y="997529"/>
            <a:ext cx="8523316" cy="556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10940" y="1296785"/>
            <a:ext cx="7730837" cy="68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57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38202" y="165621"/>
            <a:ext cx="10417233" cy="831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prstClr val="black"/>
                </a:solidFill>
              </a:rPr>
              <a:t>Пример  </a:t>
            </a:r>
            <a:r>
              <a:rPr lang="ru-RU" b="1" dirty="0" err="1" smtClean="0">
                <a:solidFill>
                  <a:prstClr val="black"/>
                </a:solidFill>
              </a:rPr>
              <a:t>трехнейронной</a:t>
            </a:r>
            <a:r>
              <a:rPr lang="ru-RU" b="1" dirty="0" smtClean="0">
                <a:solidFill>
                  <a:prstClr val="black"/>
                </a:solidFill>
              </a:rPr>
              <a:t>  дуги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027" name="Picture 3" descr="C:\Users\Гаджи\Desktop\ШКОЛА\9 класс\ОГЭ\Человек\prostaja_reflectornaja_dug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355" y="997529"/>
            <a:ext cx="5544575" cy="524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6" y="1512920"/>
            <a:ext cx="5885928" cy="413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08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38202" y="165621"/>
            <a:ext cx="10417233" cy="831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prstClr val="black"/>
                </a:solidFill>
              </a:rPr>
              <a:t>Нервная система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8200" y="1197038"/>
            <a:ext cx="10515600" cy="49799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215" algn="just" fontAlgn="base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нервной ткани составляют нервные клетки –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нейроны</a:t>
            </a:r>
          </a:p>
          <a:p>
            <a:pPr indent="450215" algn="just" fontAlgn="base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Нервы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скопления отростков нейронов вне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ЦНС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заключённые в общую оболочку и проводящие нервные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импульсы.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 fontAlgn="base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Нервные узлы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скопления тел нейронов вне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ЦНС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0215" algn="just" fontAlgn="base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Синапс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контакта нейронов друг с другом и с другими клетками</a:t>
            </a:r>
          </a:p>
          <a:p>
            <a:pPr indent="450215" algn="just" fontAlgn="base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08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player.myshared.ru/858892/data/images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5" y="0"/>
            <a:ext cx="12178115" cy="6858000"/>
          </a:xfrm>
          <a:prstGeom prst="rect">
            <a:avLst/>
          </a:prstGeom>
          <a:noFill/>
        </p:spPr>
      </p:pic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781398" y="115895"/>
            <a:ext cx="10904721" cy="839787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solidFill>
                  <a:prstClr val="black"/>
                </a:solidFill>
              </a:rPr>
              <a:t>Строение нейрона</a:t>
            </a:r>
          </a:p>
        </p:txBody>
      </p:sp>
      <p:pic>
        <p:nvPicPr>
          <p:cNvPr id="11272" name="Picture 8" descr="neuron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t="8063" r="4713" b="11458"/>
          <a:stretch>
            <a:fillRect/>
          </a:stretch>
        </p:blipFill>
        <p:spPr>
          <a:xfrm>
            <a:off x="2734735" y="1313415"/>
            <a:ext cx="7871884" cy="377135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43938" y="3213103"/>
            <a:ext cx="2495551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srgbClr val="000000"/>
                </a:solidFill>
              </a:rPr>
              <a:t>дендриты</a:t>
            </a:r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2639484" y="2565400"/>
            <a:ext cx="1631949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2639489" y="3500438"/>
            <a:ext cx="1248833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383121" y="4076707"/>
            <a:ext cx="2017183" cy="865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0000"/>
                </a:solidFill>
              </a:rPr>
              <a:t>тело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0000"/>
                </a:solidFill>
              </a:rPr>
              <a:t>нейрона</a:t>
            </a:r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 flipV="1">
            <a:off x="2400303" y="3644900"/>
            <a:ext cx="2221575" cy="8643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9597815" y="4040766"/>
            <a:ext cx="2400300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srgbClr val="000000"/>
                </a:solidFill>
              </a:rPr>
              <a:t>аксон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 flipH="1" flipV="1">
            <a:off x="8609101" y="3789366"/>
            <a:ext cx="988715" cy="50380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81127" y="545878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свойства нейрона - возбудимость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проводимость</a:t>
            </a:r>
          </a:p>
        </p:txBody>
      </p:sp>
    </p:spTree>
    <p:extLst>
      <p:ext uri="{BB962C8B-B14F-4D97-AF65-F5344CB8AC3E}">
        <p14:creationId xmlns:p14="http://schemas.microsoft.com/office/powerpoint/2010/main" val="55315750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73" grpId="0" animBg="1"/>
      <p:bldP spid="11274" grpId="0" animBg="1"/>
      <p:bldP spid="11275" grpId="0" animBg="1"/>
      <p:bldP spid="11276" grpId="0" animBg="1"/>
      <p:bldP spid="11277" grpId="0" animBg="1"/>
      <p:bldP spid="11278" grpId="0" animBg="1"/>
      <p:bldP spid="11279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1375</TotalTime>
  <Words>1650</Words>
  <Application>Microsoft Office PowerPoint</Application>
  <PresentationFormat>Произвольный</PresentationFormat>
  <Paragraphs>273</Paragraphs>
  <Slides>55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Тема Office</vt:lpstr>
      <vt:lpstr>Оформление по умолчанию</vt:lpstr>
      <vt:lpstr>1_Тема Office</vt:lpstr>
      <vt:lpstr>Справедливость</vt:lpstr>
      <vt:lpstr>1_Справедливость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Строение нейрона</vt:lpstr>
      <vt:lpstr>Синапс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Строение нервной системы</vt:lpstr>
      <vt:lpstr>Презентация PowerPoint</vt:lpstr>
      <vt:lpstr>Строение нервной системы</vt:lpstr>
      <vt:lpstr>Строение спинного мозга</vt:lpstr>
      <vt:lpstr>Спинной мозг</vt:lpstr>
      <vt:lpstr>Оболочки спинного мозга</vt:lpstr>
      <vt:lpstr>Спинной мозг</vt:lpstr>
      <vt:lpstr>Спинной мозг</vt:lpstr>
      <vt:lpstr>Спинной мозг</vt:lpstr>
      <vt:lpstr>Функции спинного мозга</vt:lpstr>
      <vt:lpstr>Спинной мозг - фнкции </vt:lpstr>
      <vt:lpstr>Спинной мозг - функции </vt:lpstr>
      <vt:lpstr>Строение головного мозга</vt:lpstr>
      <vt:lpstr>Презентация PowerPoint</vt:lpstr>
      <vt:lpstr>Презентация PowerPoint</vt:lpstr>
      <vt:lpstr>Продолговатый мозг</vt:lpstr>
      <vt:lpstr>Мост</vt:lpstr>
      <vt:lpstr>Мозжечок</vt:lpstr>
      <vt:lpstr>Средний мозг</vt:lpstr>
      <vt:lpstr>Промежуточный мозг</vt:lpstr>
      <vt:lpstr>Большие полушария</vt:lpstr>
      <vt:lpstr>Презентация PowerPoint</vt:lpstr>
      <vt:lpstr>С большими полушариями мозга связаны:</vt:lpstr>
      <vt:lpstr>Презентация PowerPoint</vt:lpstr>
      <vt:lpstr>Отличие вегетативного отдела от соматического</vt:lpstr>
      <vt:lpstr>Презентация PowerPoint</vt:lpstr>
      <vt:lpstr>Вегетативная (автономная) нервная система</vt:lpstr>
      <vt:lpstr>Нервные центры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Гаджи Магомедов</cp:lastModifiedBy>
  <cp:revision>84</cp:revision>
  <dcterms:created xsi:type="dcterms:W3CDTF">2014-03-28T06:07:45Z</dcterms:created>
  <dcterms:modified xsi:type="dcterms:W3CDTF">2018-03-24T16:23:31Z</dcterms:modified>
</cp:coreProperties>
</file>