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0"/>
            <a:ext cx="3672408" cy="24208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Нейрогуморальная регуляция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/>
              <a:t>8 класс</a:t>
            </a:r>
            <a:endParaRPr lang="ru-RU" sz="2800" dirty="0"/>
          </a:p>
        </p:txBody>
      </p:sp>
      <p:pic>
        <p:nvPicPr>
          <p:cNvPr id="1026" name="Picture 2" descr="http://ykl-res.azureedge.net/1ebef3f2-0e3b-407e-8bf2-11c54b5808af/%D0%9D%D0%B5%D0%B9%D1%80%D0%BE%D0%B3%D1%83%D0%BC%D0%BE%D1%80%D0%B0%D0%BB%D1%8C%D0%BD%D0%B0%D1%8F-%D1%80%D0%B5%D0%B3%D1%83%D0%BB%D1%8F%D1%86%D0%B8%D1%8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0399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0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Влияние </a:t>
            </a:r>
            <a:r>
              <a:rPr lang="ru-RU" b="1" dirty="0" err="1" smtClean="0"/>
              <a:t>НС</a:t>
            </a:r>
            <a:r>
              <a:rPr lang="ru-RU" b="1" dirty="0" smtClean="0"/>
              <a:t> на гуморальную регуляцию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204864"/>
            <a:ext cx="6777317" cy="3627765"/>
          </a:xfrm>
        </p:spPr>
        <p:txBody>
          <a:bodyPr/>
          <a:lstStyle/>
          <a:p>
            <a:r>
              <a:rPr lang="ru-RU" sz="2800" dirty="0" smtClean="0"/>
              <a:t>Влияние осуществляется через секреторные нервы</a:t>
            </a:r>
          </a:p>
          <a:p>
            <a:r>
              <a:rPr lang="ru-RU" sz="2800" dirty="0" smtClean="0"/>
              <a:t>Нервы меняют просвет сосудов эндокринных желез</a:t>
            </a:r>
          </a:p>
          <a:p>
            <a:r>
              <a:rPr lang="ru-RU" sz="2800" dirty="0" smtClean="0"/>
              <a:t>Главные центры – </a:t>
            </a:r>
            <a:r>
              <a:rPr lang="ru-RU" sz="2800" b="1" dirty="0" smtClean="0"/>
              <a:t>гипоталамус</a:t>
            </a:r>
            <a:r>
              <a:rPr lang="ru-RU" sz="2800" dirty="0" smtClean="0"/>
              <a:t> и </a:t>
            </a:r>
            <a:r>
              <a:rPr lang="ru-RU" sz="2800" b="1" dirty="0" smtClean="0"/>
              <a:t>гипофиз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20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7024744" cy="9611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Гипоталамус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7200916" cy="3771781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Находится в промежуточном отделе головного мозга</a:t>
            </a:r>
          </a:p>
          <a:p>
            <a:r>
              <a:rPr lang="ru-RU" sz="2800" dirty="0" smtClean="0"/>
              <a:t>Клетки вырабатывают </a:t>
            </a:r>
            <a:r>
              <a:rPr lang="ru-RU" sz="2800" b="1" dirty="0" err="1" smtClean="0"/>
              <a:t>нейрогормоны</a:t>
            </a:r>
            <a:endParaRPr lang="ru-RU" sz="2800" b="1" dirty="0" smtClean="0"/>
          </a:p>
          <a:p>
            <a:r>
              <a:rPr lang="ru-RU" sz="2800" dirty="0" smtClean="0"/>
              <a:t>Поступают в кровь</a:t>
            </a:r>
          </a:p>
          <a:p>
            <a:r>
              <a:rPr lang="ru-RU" sz="2800" dirty="0" smtClean="0"/>
              <a:t>Из крови поступают в </a:t>
            </a:r>
            <a:r>
              <a:rPr lang="ru-RU" sz="2800" b="1" dirty="0" smtClean="0"/>
              <a:t>гипофиз</a:t>
            </a:r>
          </a:p>
          <a:p>
            <a:r>
              <a:rPr lang="ru-RU" sz="2800" dirty="0" smtClean="0"/>
              <a:t>Гипофиз путем секреции гормонов прямо или косвенно влияет на другие железы внутренней секреции</a:t>
            </a:r>
            <a:endParaRPr lang="ru-RU" sz="2800" dirty="0"/>
          </a:p>
        </p:txBody>
      </p:sp>
      <p:pic>
        <p:nvPicPr>
          <p:cNvPr id="13314" name="Picture 2" descr="https://endocrine101.wikispaces.com/file/view/Hypothalamus.jpg/188972073/Hypothala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448272" cy="18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1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108276/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039636" cy="52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3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Благодаря механизму прямой и обратной связи работа всех желез не выходит за границы физиологической нормы.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27584" y="2462106"/>
            <a:ext cx="3024336" cy="6480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Гипоталамус</a:t>
            </a:r>
            <a:endParaRPr lang="ru-RU" sz="2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07704" y="3863795"/>
            <a:ext cx="2219214" cy="6480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Гипофиз</a:t>
            </a:r>
            <a:endParaRPr lang="ru-RU" sz="2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44008" y="3863794"/>
            <a:ext cx="3902343" cy="13654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err="1"/>
              <a:t>Перефирические</a:t>
            </a:r>
            <a:r>
              <a:rPr lang="ru-RU" sz="2800" dirty="0"/>
              <a:t> эндокринные железы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15616" y="5373216"/>
            <a:ext cx="221921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ru-RU" sz="2800" i="1" dirty="0" smtClean="0"/>
              <a:t>Обратная</a:t>
            </a:r>
            <a:endParaRPr lang="ru-RU" sz="2800" i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300192" y="2240868"/>
            <a:ext cx="166894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ru-RU" sz="2800" i="1" dirty="0" smtClean="0"/>
              <a:t>Прямая</a:t>
            </a:r>
            <a:endParaRPr lang="ru-RU" sz="2800" i="1" dirty="0"/>
          </a:p>
        </p:txBody>
      </p:sp>
      <p:sp>
        <p:nvSpPr>
          <p:cNvPr id="9" name="Круговая стрелка 8"/>
          <p:cNvSpPr/>
          <p:nvPr/>
        </p:nvSpPr>
        <p:spPr>
          <a:xfrm>
            <a:off x="3491880" y="2240868"/>
            <a:ext cx="3384376" cy="2305628"/>
          </a:xfrm>
          <a:prstGeom prst="circularArrow">
            <a:avLst>
              <a:gd name="adj1" fmla="val 12500"/>
              <a:gd name="adj2" fmla="val 1736055"/>
              <a:gd name="adj3" fmla="val 20457681"/>
              <a:gd name="adj4" fmla="val 9841715"/>
              <a:gd name="adj5" fmla="val 17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овая стрелка 9"/>
          <p:cNvSpPr/>
          <p:nvPr/>
        </p:nvSpPr>
        <p:spPr>
          <a:xfrm rot="11885108">
            <a:off x="2546107" y="4283361"/>
            <a:ext cx="3585998" cy="2161491"/>
          </a:xfrm>
          <a:prstGeom prst="circularArrow">
            <a:avLst>
              <a:gd name="adj1" fmla="val 9545"/>
              <a:gd name="adj2" fmla="val 1309471"/>
              <a:gd name="adj3" fmla="val 21125824"/>
              <a:gd name="adj4" fmla="val 8952927"/>
              <a:gd name="adj5" fmla="val 21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843808" y="3110178"/>
            <a:ext cx="0" cy="66997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129203" y="4176879"/>
            <a:ext cx="514805" cy="10952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342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367" y="548680"/>
            <a:ext cx="3528392" cy="673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Пример:</a:t>
            </a:r>
            <a:endParaRPr lang="ru-RU" b="1" dirty="0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042989" y="1557339"/>
            <a:ext cx="2304876" cy="6475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Гипофиз</a:t>
            </a:r>
            <a:endParaRPr lang="ru-RU" sz="2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 rot="19318602">
            <a:off x="3393057" y="1634868"/>
            <a:ext cx="2035890" cy="6475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ru-RU" sz="2800" dirty="0" smtClean="0"/>
              <a:t>Стимулирует деятельность</a:t>
            </a: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57941" y="3108840"/>
            <a:ext cx="2304876" cy="647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Тироксин</a:t>
            </a:r>
            <a:endParaRPr lang="ru-RU" sz="28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508104" y="1533442"/>
            <a:ext cx="2592288" cy="8662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Щитовидная железа</a:t>
            </a:r>
            <a:endParaRPr lang="ru-RU" sz="28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05473" y="2942261"/>
            <a:ext cx="2936180" cy="647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err="1" smtClean="0"/>
              <a:t>Тиреотропин</a:t>
            </a:r>
            <a:endParaRPr lang="ru-RU" sz="28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267744" y="2272286"/>
            <a:ext cx="0" cy="66997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8" idx="1"/>
          </p:cNvCxnSpPr>
          <p:nvPr/>
        </p:nvCxnSpPr>
        <p:spPr>
          <a:xfrm flipV="1">
            <a:off x="3941653" y="1966588"/>
            <a:ext cx="1566451" cy="1288209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776160" y="2424686"/>
            <a:ext cx="0" cy="66997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1"/>
          </p:cNvCxnSpPr>
          <p:nvPr/>
        </p:nvCxnSpPr>
        <p:spPr>
          <a:xfrm flipH="1">
            <a:off x="3901242" y="3432603"/>
            <a:ext cx="1856699" cy="741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"/>
          <p:cNvSpPr txBox="1">
            <a:spLocks/>
          </p:cNvSpPr>
          <p:nvPr/>
        </p:nvSpPr>
        <p:spPr>
          <a:xfrm>
            <a:off x="3791947" y="3757421"/>
            <a:ext cx="1865861" cy="6475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ru-RU" sz="2800" dirty="0" smtClean="0"/>
              <a:t>Уменьшает выработку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8213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Два механизма регуляции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3528392" cy="3508977"/>
          </a:xfrm>
          <a:ln w="571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Нервная регуляция</a:t>
            </a:r>
          </a:p>
          <a:p>
            <a:r>
              <a:rPr lang="ru-RU" dirty="0" smtClean="0"/>
              <a:t>Нервная система</a:t>
            </a:r>
          </a:p>
          <a:p>
            <a:r>
              <a:rPr lang="ru-RU" dirty="0" smtClean="0"/>
              <a:t>Быстрота реакции (120 м/с)</a:t>
            </a:r>
          </a:p>
          <a:p>
            <a:r>
              <a:rPr lang="ru-RU" dirty="0" err="1" smtClean="0"/>
              <a:t>Напрвленность</a:t>
            </a:r>
            <a:r>
              <a:rPr lang="ru-RU" dirty="0" smtClean="0"/>
              <a:t> процесса, четкая локализация нервных влияний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44008" y="1628800"/>
            <a:ext cx="3744416" cy="4680520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Гуморальная регуляция</a:t>
            </a:r>
          </a:p>
          <a:p>
            <a:r>
              <a:rPr lang="ru-RU" dirty="0" smtClean="0"/>
              <a:t>Взаимодействие между клетками</a:t>
            </a:r>
          </a:p>
          <a:p>
            <a:r>
              <a:rPr lang="ru-RU" dirty="0" smtClean="0"/>
              <a:t>Относительно медленно (0,5 м/с)</a:t>
            </a:r>
          </a:p>
          <a:p>
            <a:r>
              <a:rPr lang="ru-RU" dirty="0" smtClean="0"/>
              <a:t>Отсутствие точного адреса</a:t>
            </a:r>
          </a:p>
          <a:p>
            <a:r>
              <a:rPr lang="ru-RU" dirty="0" smtClean="0"/>
              <a:t>Действует в ничтожном количестве</a:t>
            </a:r>
          </a:p>
          <a:p>
            <a:r>
              <a:rPr lang="ru-RU" dirty="0" smtClean="0"/>
              <a:t>Быстро разрушаются и выводятся из организма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55576" y="5799748"/>
            <a:ext cx="2952328" cy="509572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Взаимосвязаны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339752" y="5157192"/>
            <a:ext cx="0" cy="61512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707904" y="5924719"/>
            <a:ext cx="936104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6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1960562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05136"/>
            <a:ext cx="1800225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1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8680"/>
            <a:ext cx="1846262" cy="562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12" y="692696"/>
            <a:ext cx="3202210" cy="324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3851920" y="3936649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Гормоны</a:t>
            </a:r>
            <a:r>
              <a:rPr lang="ru-RU" altLang="ru-RU" sz="2000" dirty="0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, передвигаясь по всему организму с током крови, действуют на органы и ткани, которые расположены очень далеко от места их выработки.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2526408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"/>
            <a:ext cx="9137650" cy="689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2700" y="762002"/>
            <a:ext cx="5291138" cy="26881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01" name="Прямоугольник 3"/>
          <p:cNvSpPr>
            <a:spLocks noChangeArrowheads="1"/>
          </p:cNvSpPr>
          <p:nvPr/>
        </p:nvSpPr>
        <p:spPr bwMode="auto">
          <a:xfrm>
            <a:off x="395288" y="935567"/>
            <a:ext cx="4572000" cy="227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Нервная система </a:t>
            </a:r>
            <a:r>
              <a:rPr lang="ru-RU" altLang="ru-RU" sz="2000" dirty="0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осуществляет своё воздействие практически мгновенно, так как нервные сигналы распространяются по отросткам нервных клеток с огромной скоростью. </a:t>
            </a:r>
          </a:p>
        </p:txBody>
      </p:sp>
    </p:spTree>
    <p:extLst>
      <p:ext uri="{BB962C8B-B14F-4D97-AF65-F5344CB8AC3E}">
        <p14:creationId xmlns:p14="http://schemas.microsoft.com/office/powerpoint/2010/main" val="1032405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87" y="1124744"/>
            <a:ext cx="4335462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625059" y="1412776"/>
            <a:ext cx="360077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Гуморальная, эндокринная система</a:t>
            </a:r>
            <a:r>
              <a:rPr lang="ru-RU" altLang="ru-RU" sz="2000" dirty="0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развивает своё воздействие на организм медленнее, потому что необходимо время для синтеза гормонов и транспортировки их с током крови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к органам-мишеням.</a:t>
            </a:r>
          </a:p>
        </p:txBody>
      </p:sp>
    </p:spTree>
    <p:extLst>
      <p:ext uri="{BB962C8B-B14F-4D97-AF65-F5344CB8AC3E}">
        <p14:creationId xmlns:p14="http://schemas.microsoft.com/office/powerpoint/2010/main" val="1316318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01941" y="1369486"/>
            <a:ext cx="3527425" cy="1729316"/>
          </a:xfrm>
          <a:prstGeom prst="round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Нервная система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3375" y="3867151"/>
            <a:ext cx="3384550" cy="1322916"/>
          </a:xfrm>
          <a:prstGeom prst="round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79646">
                    <a:lumMod val="75000"/>
                  </a:srgbClr>
                </a:solidFill>
                <a:latin typeface="Segoe UI" pitchFamily="34" charset="0"/>
                <a:cs typeface="Segoe UI" pitchFamily="34" charset="0"/>
              </a:rPr>
              <a:t>Эндокринная система</a:t>
            </a:r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4421188" y="3147486"/>
            <a:ext cx="360362" cy="670983"/>
          </a:xfrm>
          <a:prstGeom prst="downArrow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2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1858433"/>
            <a:ext cx="4778375" cy="458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605946" y="796604"/>
            <a:ext cx="38163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Если эндокринные железы производят </a:t>
            </a:r>
            <a:r>
              <a:rPr lang="ru-RU" altLang="ru-RU" sz="2200" b="1" dirty="0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нужное </a:t>
            </a:r>
            <a:r>
              <a:rPr lang="ru-RU" altLang="ru-RU" sz="2200" dirty="0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количество гормонов, то в организме всё </a:t>
            </a:r>
            <a:r>
              <a:rPr lang="ru-RU" altLang="ru-RU" sz="2200" b="1" dirty="0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сбалансировано</a:t>
            </a:r>
            <a:r>
              <a:rPr lang="ru-RU" altLang="ru-RU" sz="2200" dirty="0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,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он здоров.</a:t>
            </a:r>
          </a:p>
        </p:txBody>
      </p:sp>
    </p:spTree>
    <p:extLst>
      <p:ext uri="{BB962C8B-B14F-4D97-AF65-F5344CB8AC3E}">
        <p14:creationId xmlns:p14="http://schemas.microsoft.com/office/powerpoint/2010/main" val="1019644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539750" y="1028701"/>
            <a:ext cx="45720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ymbol" pitchFamily="34" charset="0"/>
                <a:cs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Если</a:t>
            </a:r>
            <a:r>
              <a:rPr lang="ru-RU" altLang="ru-RU" sz="2400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в работе железы наступает </a:t>
            </a:r>
            <a:r>
              <a:rPr lang="ru-RU" altLang="ru-RU" sz="2400" b="1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сбой</a:t>
            </a:r>
            <a:r>
              <a:rPr lang="ru-RU" altLang="ru-RU" sz="2400" smtClean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, нарушается и работа подконтрольного её гормонам органа.</a:t>
            </a: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40833"/>
            <a:ext cx="3673102" cy="51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390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222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  Нейрогуморальная регуляция </vt:lpstr>
      <vt:lpstr>Два механизма регуляции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НС на гуморальную регуляцию</vt:lpstr>
      <vt:lpstr>Гипоталамус</vt:lpstr>
      <vt:lpstr>Презентация PowerPoint</vt:lpstr>
      <vt:lpstr>Благодаря механизму прямой и обратной связи работа всех желез не выходит за границы физиологической нормы.</vt:lpstr>
      <vt:lpstr>Пример: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Нейрогуморальная регуляция </dc:title>
  <dc:creator>Гаджи Магомедов</dc:creator>
  <cp:lastModifiedBy>Гаджи Магомедов</cp:lastModifiedBy>
  <cp:revision>10</cp:revision>
  <dcterms:created xsi:type="dcterms:W3CDTF">2018-03-11T19:05:39Z</dcterms:created>
  <dcterms:modified xsi:type="dcterms:W3CDTF">2018-04-08T19:21:49Z</dcterms:modified>
</cp:coreProperties>
</file>