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2"/>
  </p:notesMasterIdLst>
  <p:sldIdLst>
    <p:sldId id="282" r:id="rId2"/>
    <p:sldId id="256" r:id="rId3"/>
    <p:sldId id="257" r:id="rId4"/>
    <p:sldId id="258" r:id="rId5"/>
    <p:sldId id="260" r:id="rId6"/>
    <p:sldId id="262" r:id="rId7"/>
    <p:sldId id="270" r:id="rId8"/>
    <p:sldId id="261" r:id="rId9"/>
    <p:sldId id="263" r:id="rId10"/>
    <p:sldId id="273" r:id="rId11"/>
    <p:sldId id="274" r:id="rId12"/>
    <p:sldId id="275" r:id="rId13"/>
    <p:sldId id="276" r:id="rId14"/>
    <p:sldId id="271" r:id="rId15"/>
    <p:sldId id="264" r:id="rId16"/>
    <p:sldId id="277" r:id="rId17"/>
    <p:sldId id="272" r:id="rId18"/>
    <p:sldId id="278" r:id="rId19"/>
    <p:sldId id="279" r:id="rId20"/>
    <p:sldId id="280" r:id="rId21"/>
    <p:sldId id="266" r:id="rId22"/>
    <p:sldId id="265" r:id="rId23"/>
    <p:sldId id="281" r:id="rId24"/>
    <p:sldId id="267" r:id="rId25"/>
    <p:sldId id="268" r:id="rId26"/>
    <p:sldId id="269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FFFF"/>
    <a:srgbClr val="FFFF99"/>
    <a:srgbClr val="CCFFFF"/>
    <a:srgbClr val="CCFFCC"/>
    <a:srgbClr val="00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42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296DD-C6DD-4A34-9C6A-F2E6BFC5DE01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EDBD15-EADD-4EE5-9805-F5E02731C45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852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BD15-EADD-4EE5-9805-F5E02731C45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5039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fld id="{2B7FE183-BB44-44C5-8A1F-D693AA3756B2}" type="slidenum">
              <a:rPr lang="en-US" altLang="ru-RU">
                <a:solidFill>
                  <a:prstClr val="black"/>
                </a:solidFill>
                <a:latin typeface="Calibri" pitchFamily="34" charset="0"/>
              </a:rPr>
              <a:pPr/>
              <a:t>11</a:t>
            </a:fld>
            <a:endParaRPr lang="en-US" altLang="ru-RU">
              <a:solidFill>
                <a:prstClr val="black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EDBD15-EADD-4EE5-9805-F5E02731C455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04067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747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20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736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5C1EBE-E161-469F-A9CE-27A9BFC7EF4F}" type="slidenum">
              <a:rPr lang="ru-RU">
                <a:solidFill>
                  <a:srgbClr val="E7DEC9">
                    <a:shade val="50000"/>
                    <a:satMod val="200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E7DEC9">
                  <a:shade val="50000"/>
                  <a:satMod val="20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872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15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1288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28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18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00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762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682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10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A93E12-5A49-447B-8D3F-DB5D4A6CF59F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8CBE81-D130-4292-BE37-1A77429AE4D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47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keramikos.ru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407150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3031" y="12846"/>
            <a:ext cx="7772400" cy="1470025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Органы выделения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4829246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45318"/>
            <a:ext cx="6264275" cy="93575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>
                <a:solidFill>
                  <a:schemeClr val="accent2">
                    <a:lumMod val="75000"/>
                  </a:schemeClr>
                </a:solidFill>
                <a:latin typeface="Classic Russian" pitchFamily="34" charset="0"/>
              </a:rPr>
              <a:t>Нефрон - </a:t>
            </a:r>
          </a:p>
        </p:txBody>
      </p:sp>
      <p:pic>
        <p:nvPicPr>
          <p:cNvPr id="14340" name="Picture 12" descr="25-09D-NephronStructure-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981075"/>
            <a:ext cx="31623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13" descr="kidney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100" y="2527632"/>
            <a:ext cx="2678813" cy="3665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39551" y="981075"/>
            <a:ext cx="4752529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структурная и функциональная единица почек </a:t>
            </a:r>
            <a:endParaRPr lang="ru-RU" sz="2400" dirty="0" smtClean="0"/>
          </a:p>
          <a:p>
            <a:pPr algn="ctr"/>
            <a:r>
              <a:rPr lang="ru-RU" sz="2400" dirty="0" smtClean="0"/>
              <a:t>(</a:t>
            </a:r>
            <a:r>
              <a:rPr lang="ru-RU" sz="2400" dirty="0"/>
              <a:t>1 млн. в каждой почке)</a:t>
            </a:r>
          </a:p>
        </p:txBody>
      </p:sp>
    </p:spTree>
    <p:extLst>
      <p:ext uri="{BB962C8B-B14F-4D97-AF65-F5344CB8AC3E}">
        <p14:creationId xmlns:p14="http://schemas.microsoft.com/office/powerpoint/2010/main" val="26511561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264275" cy="935757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lassic Russian" pitchFamily="34" charset="0"/>
              </a:rPr>
              <a:t>Нефрон 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Classic Russian" pitchFamily="34" charset="0"/>
            </a:endParaRPr>
          </a:p>
        </p:txBody>
      </p:sp>
      <p:sp>
        <p:nvSpPr>
          <p:cNvPr id="15362" name="Содержимое 2"/>
          <p:cNvSpPr>
            <a:spLocks noGrp="1"/>
          </p:cNvSpPr>
          <p:nvPr>
            <p:ph sz="half" idx="1"/>
          </p:nvPr>
        </p:nvSpPr>
        <p:spPr>
          <a:xfrm>
            <a:off x="683568" y="2276872"/>
            <a:ext cx="4038600" cy="1435422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капсула </a:t>
            </a:r>
            <a:r>
              <a:rPr lang="ru-RU" alt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Боумена-Шумлянского</a:t>
            </a:r>
            <a:endParaRPr lang="en-US" altLang="ru-RU" sz="1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5238750" y="1785938"/>
            <a:ext cx="3506788" cy="3505200"/>
          </a:xfr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623442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264275" cy="935757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lassic Russian" pitchFamily="34" charset="0"/>
              </a:rPr>
              <a:t>Строение нефрона 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Classic Russian" pitchFamily="34" charset="0"/>
            </a:endParaRPr>
          </a:p>
        </p:txBody>
      </p:sp>
      <p:sp>
        <p:nvSpPr>
          <p:cNvPr id="16386" name="Объект 5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4038600" cy="2260848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r>
              <a:rPr lang="ru-RU" altLang="ru-RU" sz="2400" dirty="0"/>
              <a:t>В мозговом веществе почки каналец выпрямляется и в середине изгибается на 180°, образуя петлю </a:t>
            </a:r>
            <a:r>
              <a:rPr lang="ru-RU" altLang="ru-RU" sz="2400" dirty="0" err="1"/>
              <a:t>Генле</a:t>
            </a:r>
            <a:r>
              <a:rPr lang="ru-RU" altLang="ru-RU" b="1" i="1" dirty="0" smtClean="0">
                <a:solidFill>
                  <a:srgbClr val="C00000"/>
                </a:solidFill>
              </a:rPr>
              <a:t>. </a:t>
            </a:r>
            <a:endParaRPr lang="en-US" altLang="ru-RU" b="1" i="1" dirty="0" smtClean="0">
              <a:solidFill>
                <a:srgbClr val="C00000"/>
              </a:solidFill>
            </a:endParaRPr>
          </a:p>
          <a:p>
            <a:endParaRPr lang="ru-RU" altLang="ru-RU" dirty="0" smtClean="0"/>
          </a:p>
        </p:txBody>
      </p:sp>
      <p:pic>
        <p:nvPicPr>
          <p:cNvPr id="4" name="Рисунок 3" descr="image00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03800" y="1484313"/>
            <a:ext cx="3903663" cy="4105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44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264275" cy="935757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chemeClr val="accent2">
                    <a:lumMod val="75000"/>
                  </a:schemeClr>
                </a:solidFill>
                <a:latin typeface="Classic Russian" pitchFamily="34" charset="0"/>
              </a:rPr>
              <a:t>Строение нефрона </a:t>
            </a:r>
            <a:endParaRPr lang="ru-RU" sz="5400" b="1" dirty="0">
              <a:solidFill>
                <a:schemeClr val="accent2">
                  <a:lumMod val="75000"/>
                </a:schemeClr>
              </a:solidFill>
              <a:latin typeface="Classic Russian" pitchFamily="34" charset="0"/>
            </a:endParaRPr>
          </a:p>
        </p:txBody>
      </p:sp>
      <p:sp>
        <p:nvSpPr>
          <p:cNvPr id="1741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611560" y="1988840"/>
            <a:ext cx="4521398" cy="2952625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r>
              <a:rPr lang="ru-RU" altLang="ru-RU" sz="2400" dirty="0"/>
              <a:t>Капсулы и часть канальцев нефрона находятся корковом слое</a:t>
            </a:r>
          </a:p>
          <a:p>
            <a:r>
              <a:rPr lang="ru-RU" altLang="ru-RU" sz="2400" dirty="0"/>
              <a:t>Остальные части канальцев и выводные трубки – в почечных пирамидах мозгового слоя</a:t>
            </a:r>
          </a:p>
        </p:txBody>
      </p:sp>
      <p:pic>
        <p:nvPicPr>
          <p:cNvPr id="17411" name="Picture 2" descr="нефрон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950" y="1268760"/>
            <a:ext cx="3167062" cy="5176838"/>
          </a:xfrm>
          <a:prstGeom prst="rect">
            <a:avLst/>
          </a:prstGeom>
          <a:solidFill>
            <a:srgbClr val="FFFFC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413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5075" y="1865560"/>
            <a:ext cx="8554215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/>
          <a:p>
            <a:endParaRPr lang="ru-RU" sz="2800" b="1" dirty="0" smtClean="0"/>
          </a:p>
          <a:p>
            <a:pPr algn="ctr"/>
            <a:r>
              <a:rPr lang="ru-RU" sz="2800" b="1" dirty="0" smtClean="0"/>
              <a:t>ОСНОВНЫЕ ФУНКЦИИ ПОЧЕК</a:t>
            </a:r>
          </a:p>
          <a:p>
            <a:endParaRPr lang="ru-RU" sz="2800" dirty="0"/>
          </a:p>
        </p:txBody>
      </p:sp>
      <p:grpSp>
        <p:nvGrpSpPr>
          <p:cNvPr id="12" name="Группа 11"/>
          <p:cNvGrpSpPr/>
          <p:nvPr/>
        </p:nvGrpSpPr>
        <p:grpSpPr>
          <a:xfrm>
            <a:off x="381308" y="260648"/>
            <a:ext cx="8381747" cy="1209438"/>
            <a:chOff x="467544" y="468628"/>
            <a:chExt cx="8381747" cy="1209438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467544" y="468628"/>
              <a:ext cx="2642070" cy="1200329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lvl="0"/>
              <a:endParaRPr lang="ru-RU" sz="2400" dirty="0" smtClean="0">
                <a:solidFill>
                  <a:prstClr val="black"/>
                </a:solidFill>
              </a:endParaRPr>
            </a:p>
            <a:p>
              <a:pPr lvl="0"/>
              <a:r>
                <a:rPr lang="ru-RU" sz="2400" dirty="0" smtClean="0">
                  <a:solidFill>
                    <a:prstClr val="black"/>
                  </a:solidFill>
                </a:rPr>
                <a:t>образование мочи</a:t>
              </a:r>
            </a:p>
            <a:p>
              <a:pPr lvl="0"/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5104876" y="477737"/>
              <a:ext cx="3744415" cy="1200329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6">
                  <a:lumMod val="50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>
                  <a:solidFill>
                    <a:prstClr val="black"/>
                  </a:solidFill>
                </a:rPr>
                <a:t>поддержание </a:t>
              </a:r>
              <a:r>
                <a:rPr lang="ru-RU" sz="2400" dirty="0" err="1">
                  <a:solidFill>
                    <a:prstClr val="black"/>
                  </a:solidFill>
                </a:rPr>
                <a:t>ионно</a:t>
              </a:r>
              <a:r>
                <a:rPr lang="ru-RU" sz="2400" dirty="0">
                  <a:solidFill>
                    <a:prstClr val="black"/>
                  </a:solidFill>
                </a:rPr>
                <a:t> (кислотно-щелочного) </a:t>
              </a:r>
              <a:r>
                <a:rPr lang="ru-RU" sz="2400" dirty="0" smtClean="0">
                  <a:solidFill>
                    <a:prstClr val="black"/>
                  </a:solidFill>
                </a:rPr>
                <a:t>гомеостаза</a:t>
              </a:r>
              <a:endParaRPr lang="ru-RU" sz="24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2966410" y="3654697"/>
            <a:ext cx="3408931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выделение и повторное поглощение электролитов (солей</a:t>
            </a:r>
            <a:r>
              <a:rPr lang="ru-RU" sz="2400" dirty="0" smtClean="0">
                <a:solidFill>
                  <a:prstClr val="black"/>
                </a:solidFill>
              </a:rPr>
              <a:t>)</a:t>
            </a:r>
            <a:r>
              <a:rPr lang="ru-RU" sz="2400" dirty="0" smtClean="0"/>
              <a:t> 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43493" y="3643879"/>
            <a:ext cx="228600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эндокринная (выделение гормонов</a:t>
            </a:r>
            <a:r>
              <a:rPr lang="ru-RU" sz="2400" dirty="0" smtClean="0">
                <a:solidFill>
                  <a:prstClr val="black"/>
                </a:solidFill>
              </a:rPr>
              <a:t>)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5633" y="3654697"/>
            <a:ext cx="2286000" cy="1200329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участвуют в образовании крови</a:t>
            </a:r>
            <a:endParaRPr lang="ru-RU" sz="2400" dirty="0"/>
          </a:p>
        </p:txBody>
      </p:sp>
      <p:sp>
        <p:nvSpPr>
          <p:cNvPr id="13" name="Стрелка вниз 12"/>
          <p:cNvSpPr/>
          <p:nvPr/>
        </p:nvSpPr>
        <p:spPr>
          <a:xfrm>
            <a:off x="1467811" y="3250555"/>
            <a:ext cx="576064" cy="394469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0800000">
            <a:off x="7450314" y="1471092"/>
            <a:ext cx="576064" cy="394469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0800000">
            <a:off x="1412032" y="1471091"/>
            <a:ext cx="576064" cy="394469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7461814" y="3249410"/>
            <a:ext cx="576064" cy="394469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284150" y="3278484"/>
            <a:ext cx="576064" cy="394469"/>
          </a:xfrm>
          <a:prstGeom prst="downArrow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03666" y="6237312"/>
            <a:ext cx="87344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 </a:t>
            </a:r>
            <a:r>
              <a:rPr lang="ru-RU" sz="2400" dirty="0" smtClean="0"/>
              <a:t>Почки </a:t>
            </a:r>
            <a:r>
              <a:rPr lang="ru-RU" sz="2400" dirty="0"/>
              <a:t>растворяют вредные вещества в воде — это и есть </a:t>
            </a:r>
            <a:r>
              <a:rPr lang="ru-RU" sz="2400" b="1" dirty="0">
                <a:solidFill>
                  <a:srgbClr val="C00000"/>
                </a:solidFill>
              </a:rPr>
              <a:t>моча</a:t>
            </a:r>
            <a:r>
              <a:rPr lang="ru-RU" sz="2400" b="1" dirty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478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73031" y="172172"/>
            <a:ext cx="8911778" cy="6353171"/>
          </a:xfrm>
          <a:prstGeom prst="roundRect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98697" y="1412777"/>
            <a:ext cx="4239168" cy="391065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08460"/>
            <a:ext cx="3600400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2794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МОЧЕОБРАЗОВАНИ</a:t>
            </a:r>
            <a:r>
              <a:rPr lang="ru-RU" sz="2800" b="1" dirty="0">
                <a:solidFill>
                  <a:srgbClr val="C00000"/>
                </a:solidFill>
              </a:rPr>
              <a:t>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148064" y="931680"/>
            <a:ext cx="3528392" cy="1815882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фильтрация</a:t>
            </a:r>
            <a:r>
              <a:rPr lang="ru-RU" sz="2400" dirty="0" smtClean="0"/>
              <a:t> </a:t>
            </a:r>
          </a:p>
          <a:p>
            <a:pPr algn="ctr"/>
            <a:r>
              <a:rPr lang="ru-RU" sz="2200" dirty="0" smtClean="0"/>
              <a:t>Жидкая часть крови (т.е., все, кроме клеток крови  и крупных белков) фильтруется почками.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23528" y="1762677"/>
            <a:ext cx="3919872" cy="461665"/>
          </a:xfrm>
          <a:prstGeom prst="rect">
            <a:avLst/>
          </a:prstGeom>
          <a:solidFill>
            <a:srgbClr val="FFFFCC"/>
          </a:solidFill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Образуется </a:t>
            </a:r>
            <a:r>
              <a:rPr lang="ru-RU" sz="2400" b="1" dirty="0" smtClean="0">
                <a:solidFill>
                  <a:srgbClr val="C00000"/>
                </a:solidFill>
              </a:rPr>
              <a:t>первичная моча</a:t>
            </a:r>
            <a:endParaRPr lang="ru-RU" sz="2400" b="1" dirty="0" smtClean="0"/>
          </a:p>
        </p:txBody>
      </p:sp>
      <p:sp>
        <p:nvSpPr>
          <p:cNvPr id="24" name="Стрелка вниз 23"/>
          <p:cNvSpPr/>
          <p:nvPr/>
        </p:nvSpPr>
        <p:spPr>
          <a:xfrm rot="4327377">
            <a:off x="4581216" y="2735164"/>
            <a:ext cx="468052" cy="678547"/>
          </a:xfrm>
          <a:prstGeom prst="down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977443" y="4343688"/>
            <a:ext cx="3600400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После этого происходит </a:t>
            </a:r>
            <a:r>
              <a:rPr lang="ru-RU" sz="2400" b="1" dirty="0" smtClean="0">
                <a:solidFill>
                  <a:srgbClr val="C00000"/>
                </a:solidFill>
              </a:rPr>
              <a:t>обратное всасывание </a:t>
            </a:r>
            <a:r>
              <a:rPr lang="ru-RU" sz="2400" dirty="0" smtClean="0"/>
              <a:t>необходимых организму веществ</a:t>
            </a:r>
            <a:endParaRPr lang="ru-RU" sz="2400" dirty="0"/>
          </a:p>
        </p:txBody>
      </p:sp>
      <p:sp>
        <p:nvSpPr>
          <p:cNvPr id="26" name="Стрелка вправо 25"/>
          <p:cNvSpPr/>
          <p:nvPr/>
        </p:nvSpPr>
        <p:spPr>
          <a:xfrm rot="1512265">
            <a:off x="4466737" y="745044"/>
            <a:ext cx="574845" cy="434082"/>
          </a:xfrm>
          <a:prstGeom prst="right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17831329">
            <a:off x="4463626" y="5012327"/>
            <a:ext cx="504056" cy="601715"/>
          </a:xfrm>
          <a:prstGeom prst="down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78629" y="2420888"/>
            <a:ext cx="3879304" cy="430887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/>
              <a:t>- плазма </a:t>
            </a:r>
            <a:r>
              <a:rPr lang="ru-RU" sz="2200" dirty="0"/>
              <a:t>крови (без белков);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93162" y="2933232"/>
            <a:ext cx="3864954" cy="1107996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/>
              <a:t>- органические </a:t>
            </a:r>
            <a:r>
              <a:rPr lang="ru-RU" sz="2200" dirty="0"/>
              <a:t>вещества: </a:t>
            </a:r>
            <a:endParaRPr lang="ru-RU" sz="2200" dirty="0" smtClean="0"/>
          </a:p>
          <a:p>
            <a:r>
              <a:rPr lang="ru-RU" sz="2200" dirty="0" smtClean="0"/>
              <a:t>глюкоза</a:t>
            </a:r>
            <a:r>
              <a:rPr lang="ru-RU" sz="2200" dirty="0"/>
              <a:t>, аминокислоты, </a:t>
            </a:r>
            <a:endParaRPr lang="ru-RU" sz="2200" dirty="0" smtClean="0"/>
          </a:p>
          <a:p>
            <a:r>
              <a:rPr lang="ru-RU" sz="2200" dirty="0" smtClean="0"/>
              <a:t>гормоны</a:t>
            </a:r>
            <a:r>
              <a:rPr lang="ru-RU" sz="2200" dirty="0"/>
              <a:t>, витамины и т.д.;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393162" y="4237211"/>
            <a:ext cx="3850238" cy="769441"/>
          </a:xfrm>
          <a:prstGeom prst="rect">
            <a:avLst/>
          </a:prstGeom>
          <a:solidFill>
            <a:srgbClr val="FFFF99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200" dirty="0" smtClean="0"/>
              <a:t>- неорганические </a:t>
            </a:r>
            <a:r>
              <a:rPr lang="ru-RU" sz="2200" dirty="0"/>
              <a:t>вещества — </a:t>
            </a:r>
            <a:endParaRPr lang="ru-RU" sz="2200" dirty="0" smtClean="0"/>
          </a:p>
          <a:p>
            <a:r>
              <a:rPr lang="ru-RU" sz="2200" dirty="0" smtClean="0"/>
              <a:t>соли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08308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Picture 9" descr="45822_phi0504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10829" r="10507" b="8720"/>
          <a:stretch>
            <a:fillRect/>
          </a:stretch>
        </p:blipFill>
        <p:spPr bwMode="auto">
          <a:xfrm>
            <a:off x="971600" y="3043669"/>
            <a:ext cx="3438525" cy="374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2" name="Picture 3" descr="45822_phi0504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" t="10829" r="10507" b="8720"/>
          <a:stretch>
            <a:fillRect/>
          </a:stretch>
        </p:blipFill>
        <p:spPr bwMode="auto">
          <a:xfrm>
            <a:off x="5264943" y="2124677"/>
            <a:ext cx="3438525" cy="3746500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Line 4"/>
          <p:cNvSpPr>
            <a:spLocks noChangeShapeType="1"/>
          </p:cNvSpPr>
          <p:nvPr/>
        </p:nvSpPr>
        <p:spPr bwMode="auto">
          <a:xfrm flipV="1">
            <a:off x="5799242" y="2276872"/>
            <a:ext cx="647700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7487444" y="2276872"/>
            <a:ext cx="6477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4787900" y="6021388"/>
            <a:ext cx="4032250" cy="5191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 smtClean="0">
                <a:solidFill>
                  <a:srgbClr val="4F271C"/>
                </a:solidFill>
                <a:cs typeface="Arial" pitchFamily="34" charset="0"/>
              </a:rPr>
              <a:t>полость капсулы</a:t>
            </a:r>
          </a:p>
        </p:txBody>
      </p:sp>
      <p:sp>
        <p:nvSpPr>
          <p:cNvPr id="20486" name="Line 10"/>
          <p:cNvSpPr>
            <a:spLocks noChangeShapeType="1"/>
          </p:cNvSpPr>
          <p:nvPr/>
        </p:nvSpPr>
        <p:spPr bwMode="auto">
          <a:xfrm flipV="1">
            <a:off x="6732588" y="5445125"/>
            <a:ext cx="215900" cy="7207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539552" y="620688"/>
            <a:ext cx="8163916" cy="52322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C00000"/>
                </a:solidFill>
              </a:rPr>
              <a:t>Первичная моча</a:t>
            </a:r>
            <a:r>
              <a:rPr lang="ru-RU" sz="2800" dirty="0"/>
              <a:t> – это плазма крови без белков.</a:t>
            </a:r>
          </a:p>
        </p:txBody>
      </p:sp>
      <p:sp>
        <p:nvSpPr>
          <p:cNvPr id="20488" name="Text Box 12"/>
          <p:cNvSpPr txBox="1">
            <a:spLocks noChangeArrowheads="1"/>
          </p:cNvSpPr>
          <p:nvPr/>
        </p:nvSpPr>
        <p:spPr bwMode="auto">
          <a:xfrm>
            <a:off x="517724" y="1339847"/>
            <a:ext cx="4081958" cy="1569660"/>
          </a:xfrm>
          <a:prstGeom prst="rect">
            <a:avLst/>
          </a:prstGeo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dirty="0">
                <a:latin typeface="+mn-lt"/>
              </a:rPr>
              <a:t>В ней содержатся и вредные, и полезные вещества</a:t>
            </a:r>
          </a:p>
        </p:txBody>
      </p:sp>
      <p:sp>
        <p:nvSpPr>
          <p:cNvPr id="20489" name="Oval 22"/>
          <p:cNvSpPr>
            <a:spLocks noChangeArrowheads="1"/>
          </p:cNvSpPr>
          <p:nvPr/>
        </p:nvSpPr>
        <p:spPr bwMode="auto">
          <a:xfrm>
            <a:off x="6372225" y="29972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0" name="Oval 23"/>
          <p:cNvSpPr>
            <a:spLocks noChangeArrowheads="1"/>
          </p:cNvSpPr>
          <p:nvPr/>
        </p:nvSpPr>
        <p:spPr bwMode="auto">
          <a:xfrm>
            <a:off x="6227763" y="30686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1" name="Oval 24"/>
          <p:cNvSpPr>
            <a:spLocks noChangeArrowheads="1"/>
          </p:cNvSpPr>
          <p:nvPr/>
        </p:nvSpPr>
        <p:spPr bwMode="auto">
          <a:xfrm>
            <a:off x="6084888" y="31416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2" name="Oval 25"/>
          <p:cNvSpPr>
            <a:spLocks noChangeArrowheads="1"/>
          </p:cNvSpPr>
          <p:nvPr/>
        </p:nvSpPr>
        <p:spPr bwMode="auto">
          <a:xfrm>
            <a:off x="6011863" y="32845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3" name="Oval 26"/>
          <p:cNvSpPr>
            <a:spLocks noChangeArrowheads="1"/>
          </p:cNvSpPr>
          <p:nvPr/>
        </p:nvSpPr>
        <p:spPr bwMode="auto">
          <a:xfrm>
            <a:off x="5867400" y="33575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4" name="Oval 27"/>
          <p:cNvSpPr>
            <a:spLocks noChangeArrowheads="1"/>
          </p:cNvSpPr>
          <p:nvPr/>
        </p:nvSpPr>
        <p:spPr bwMode="auto">
          <a:xfrm>
            <a:off x="5867400" y="350043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5" name="Oval 28"/>
          <p:cNvSpPr>
            <a:spLocks noChangeArrowheads="1"/>
          </p:cNvSpPr>
          <p:nvPr/>
        </p:nvSpPr>
        <p:spPr bwMode="auto">
          <a:xfrm>
            <a:off x="5724525" y="35734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6" name="Oval 29"/>
          <p:cNvSpPr>
            <a:spLocks noChangeArrowheads="1"/>
          </p:cNvSpPr>
          <p:nvPr/>
        </p:nvSpPr>
        <p:spPr bwMode="auto">
          <a:xfrm>
            <a:off x="5795963" y="37163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7" name="Oval 30"/>
          <p:cNvSpPr>
            <a:spLocks noChangeArrowheads="1"/>
          </p:cNvSpPr>
          <p:nvPr/>
        </p:nvSpPr>
        <p:spPr bwMode="auto">
          <a:xfrm>
            <a:off x="5724525" y="38608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8" name="Oval 31"/>
          <p:cNvSpPr>
            <a:spLocks noChangeArrowheads="1"/>
          </p:cNvSpPr>
          <p:nvPr/>
        </p:nvSpPr>
        <p:spPr bwMode="auto">
          <a:xfrm>
            <a:off x="5724525" y="40052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499" name="Oval 32"/>
          <p:cNvSpPr>
            <a:spLocks noChangeArrowheads="1"/>
          </p:cNvSpPr>
          <p:nvPr/>
        </p:nvSpPr>
        <p:spPr bwMode="auto">
          <a:xfrm>
            <a:off x="5795963" y="41497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0" name="Oval 33"/>
          <p:cNvSpPr>
            <a:spLocks noChangeArrowheads="1"/>
          </p:cNvSpPr>
          <p:nvPr/>
        </p:nvSpPr>
        <p:spPr bwMode="auto">
          <a:xfrm>
            <a:off x="5795963" y="42926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1" name="Oval 34"/>
          <p:cNvSpPr>
            <a:spLocks noChangeArrowheads="1"/>
          </p:cNvSpPr>
          <p:nvPr/>
        </p:nvSpPr>
        <p:spPr bwMode="auto">
          <a:xfrm>
            <a:off x="5867400" y="44370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2" name="Oval 35"/>
          <p:cNvSpPr>
            <a:spLocks noChangeArrowheads="1"/>
          </p:cNvSpPr>
          <p:nvPr/>
        </p:nvSpPr>
        <p:spPr bwMode="auto">
          <a:xfrm>
            <a:off x="6011863" y="45085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3" name="Oval 36"/>
          <p:cNvSpPr>
            <a:spLocks noChangeArrowheads="1"/>
          </p:cNvSpPr>
          <p:nvPr/>
        </p:nvSpPr>
        <p:spPr bwMode="auto">
          <a:xfrm>
            <a:off x="6156325" y="45815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4" name="Oval 37"/>
          <p:cNvSpPr>
            <a:spLocks noChangeArrowheads="1"/>
          </p:cNvSpPr>
          <p:nvPr/>
        </p:nvSpPr>
        <p:spPr bwMode="auto">
          <a:xfrm>
            <a:off x="6516688" y="47244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5" name="Oval 38"/>
          <p:cNvSpPr>
            <a:spLocks noChangeArrowheads="1"/>
          </p:cNvSpPr>
          <p:nvPr/>
        </p:nvSpPr>
        <p:spPr bwMode="auto">
          <a:xfrm>
            <a:off x="6300788" y="47244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6" name="Oval 39"/>
          <p:cNvSpPr>
            <a:spLocks noChangeArrowheads="1"/>
          </p:cNvSpPr>
          <p:nvPr/>
        </p:nvSpPr>
        <p:spPr bwMode="auto">
          <a:xfrm>
            <a:off x="6732588" y="48688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7" name="Oval 40"/>
          <p:cNvSpPr>
            <a:spLocks noChangeArrowheads="1"/>
          </p:cNvSpPr>
          <p:nvPr/>
        </p:nvSpPr>
        <p:spPr bwMode="auto">
          <a:xfrm>
            <a:off x="7451725" y="29972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8" name="Oval 41"/>
          <p:cNvSpPr>
            <a:spLocks noChangeArrowheads="1"/>
          </p:cNvSpPr>
          <p:nvPr/>
        </p:nvSpPr>
        <p:spPr bwMode="auto">
          <a:xfrm>
            <a:off x="7812088" y="44370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09" name="Oval 42"/>
          <p:cNvSpPr>
            <a:spLocks noChangeArrowheads="1"/>
          </p:cNvSpPr>
          <p:nvPr/>
        </p:nvSpPr>
        <p:spPr bwMode="auto">
          <a:xfrm>
            <a:off x="7164388" y="47974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0" name="Oval 43"/>
          <p:cNvSpPr>
            <a:spLocks noChangeArrowheads="1"/>
          </p:cNvSpPr>
          <p:nvPr/>
        </p:nvSpPr>
        <p:spPr bwMode="auto">
          <a:xfrm>
            <a:off x="7019925" y="48688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1" name="Oval 44"/>
          <p:cNvSpPr>
            <a:spLocks noChangeArrowheads="1"/>
          </p:cNvSpPr>
          <p:nvPr/>
        </p:nvSpPr>
        <p:spPr bwMode="auto">
          <a:xfrm>
            <a:off x="6877050" y="47974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2" name="Oval 45"/>
          <p:cNvSpPr>
            <a:spLocks noChangeArrowheads="1"/>
          </p:cNvSpPr>
          <p:nvPr/>
        </p:nvSpPr>
        <p:spPr bwMode="auto">
          <a:xfrm>
            <a:off x="7596188" y="30686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3" name="Oval 46"/>
          <p:cNvSpPr>
            <a:spLocks noChangeArrowheads="1"/>
          </p:cNvSpPr>
          <p:nvPr/>
        </p:nvSpPr>
        <p:spPr bwMode="auto">
          <a:xfrm>
            <a:off x="7740650" y="31416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4" name="Oval 47"/>
          <p:cNvSpPr>
            <a:spLocks noChangeArrowheads="1"/>
          </p:cNvSpPr>
          <p:nvPr/>
        </p:nvSpPr>
        <p:spPr bwMode="auto">
          <a:xfrm>
            <a:off x="7812088" y="32845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5" name="Oval 48"/>
          <p:cNvSpPr>
            <a:spLocks noChangeArrowheads="1"/>
          </p:cNvSpPr>
          <p:nvPr/>
        </p:nvSpPr>
        <p:spPr bwMode="auto">
          <a:xfrm>
            <a:off x="7885113" y="34290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6" name="Oval 49"/>
          <p:cNvSpPr>
            <a:spLocks noChangeArrowheads="1"/>
          </p:cNvSpPr>
          <p:nvPr/>
        </p:nvSpPr>
        <p:spPr bwMode="auto">
          <a:xfrm>
            <a:off x="7956550" y="35734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7" name="Oval 50"/>
          <p:cNvSpPr>
            <a:spLocks noChangeArrowheads="1"/>
          </p:cNvSpPr>
          <p:nvPr/>
        </p:nvSpPr>
        <p:spPr bwMode="auto">
          <a:xfrm>
            <a:off x="8027988" y="3716338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8" name="Oval 51"/>
          <p:cNvSpPr>
            <a:spLocks noChangeArrowheads="1"/>
          </p:cNvSpPr>
          <p:nvPr/>
        </p:nvSpPr>
        <p:spPr bwMode="auto">
          <a:xfrm>
            <a:off x="8027988" y="4005263"/>
            <a:ext cx="71437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19" name="Oval 52"/>
          <p:cNvSpPr>
            <a:spLocks noChangeArrowheads="1"/>
          </p:cNvSpPr>
          <p:nvPr/>
        </p:nvSpPr>
        <p:spPr bwMode="auto">
          <a:xfrm>
            <a:off x="7885113" y="4292600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0" name="Oval 53"/>
          <p:cNvSpPr>
            <a:spLocks noChangeArrowheads="1"/>
          </p:cNvSpPr>
          <p:nvPr/>
        </p:nvSpPr>
        <p:spPr bwMode="auto">
          <a:xfrm>
            <a:off x="7956550" y="41497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1" name="Oval 54"/>
          <p:cNvSpPr>
            <a:spLocks noChangeArrowheads="1"/>
          </p:cNvSpPr>
          <p:nvPr/>
        </p:nvSpPr>
        <p:spPr bwMode="auto">
          <a:xfrm>
            <a:off x="7956550" y="38608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2" name="Oval 55"/>
          <p:cNvSpPr>
            <a:spLocks noChangeArrowheads="1"/>
          </p:cNvSpPr>
          <p:nvPr/>
        </p:nvSpPr>
        <p:spPr bwMode="auto">
          <a:xfrm>
            <a:off x="6877050" y="49418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3" name="Oval 56"/>
          <p:cNvSpPr>
            <a:spLocks noChangeArrowheads="1"/>
          </p:cNvSpPr>
          <p:nvPr/>
        </p:nvSpPr>
        <p:spPr bwMode="auto">
          <a:xfrm>
            <a:off x="7451725" y="46529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4" name="Oval 57"/>
          <p:cNvSpPr>
            <a:spLocks noChangeArrowheads="1"/>
          </p:cNvSpPr>
          <p:nvPr/>
        </p:nvSpPr>
        <p:spPr bwMode="auto">
          <a:xfrm>
            <a:off x="7308850" y="47244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5" name="Oval 58"/>
          <p:cNvSpPr>
            <a:spLocks noChangeArrowheads="1"/>
          </p:cNvSpPr>
          <p:nvPr/>
        </p:nvSpPr>
        <p:spPr bwMode="auto">
          <a:xfrm>
            <a:off x="7667625" y="4508500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6" name="Oval 59"/>
          <p:cNvSpPr>
            <a:spLocks noChangeArrowheads="1"/>
          </p:cNvSpPr>
          <p:nvPr/>
        </p:nvSpPr>
        <p:spPr bwMode="auto">
          <a:xfrm>
            <a:off x="7019925" y="5013325"/>
            <a:ext cx="71438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7" name="Oval 60"/>
          <p:cNvSpPr>
            <a:spLocks noChangeArrowheads="1"/>
          </p:cNvSpPr>
          <p:nvPr/>
        </p:nvSpPr>
        <p:spPr bwMode="auto">
          <a:xfrm>
            <a:off x="6877050" y="5084763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8" name="Oval 62"/>
          <p:cNvSpPr>
            <a:spLocks noChangeArrowheads="1"/>
          </p:cNvSpPr>
          <p:nvPr/>
        </p:nvSpPr>
        <p:spPr bwMode="auto">
          <a:xfrm>
            <a:off x="6948488" y="5229225"/>
            <a:ext cx="71437" cy="7143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29" name="Oval 63"/>
          <p:cNvSpPr>
            <a:spLocks noChangeArrowheads="1"/>
          </p:cNvSpPr>
          <p:nvPr/>
        </p:nvSpPr>
        <p:spPr bwMode="auto">
          <a:xfrm>
            <a:off x="6877050" y="53736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0530" name="Oval 64"/>
          <p:cNvSpPr>
            <a:spLocks noChangeArrowheads="1"/>
          </p:cNvSpPr>
          <p:nvPr/>
        </p:nvSpPr>
        <p:spPr bwMode="auto">
          <a:xfrm>
            <a:off x="7019925" y="5373688"/>
            <a:ext cx="71438" cy="7143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2" name="Line 20"/>
          <p:cNvSpPr>
            <a:spLocks noChangeShapeType="1"/>
          </p:cNvSpPr>
          <p:nvPr/>
        </p:nvSpPr>
        <p:spPr bwMode="auto">
          <a:xfrm flipH="1" flipV="1">
            <a:off x="1306209" y="4701140"/>
            <a:ext cx="360362" cy="58979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3" name="Line 20"/>
          <p:cNvSpPr>
            <a:spLocks noChangeShapeType="1"/>
          </p:cNvSpPr>
          <p:nvPr/>
        </p:nvSpPr>
        <p:spPr bwMode="auto">
          <a:xfrm flipH="1">
            <a:off x="1331640" y="5013325"/>
            <a:ext cx="360362" cy="10715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4" name="Line 20"/>
          <p:cNvSpPr>
            <a:spLocks noChangeShapeType="1"/>
          </p:cNvSpPr>
          <p:nvPr/>
        </p:nvSpPr>
        <p:spPr bwMode="auto">
          <a:xfrm flipH="1">
            <a:off x="1511821" y="5216525"/>
            <a:ext cx="259939" cy="192881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5" name="Line 20"/>
          <p:cNvSpPr>
            <a:spLocks noChangeShapeType="1"/>
          </p:cNvSpPr>
          <p:nvPr/>
        </p:nvSpPr>
        <p:spPr bwMode="auto">
          <a:xfrm flipH="1">
            <a:off x="1771760" y="5445125"/>
            <a:ext cx="180181" cy="2190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6" name="Line 20"/>
          <p:cNvSpPr>
            <a:spLocks noChangeShapeType="1"/>
          </p:cNvSpPr>
          <p:nvPr/>
        </p:nvSpPr>
        <p:spPr bwMode="auto">
          <a:xfrm flipH="1">
            <a:off x="2051720" y="5554662"/>
            <a:ext cx="180181" cy="23717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7" name="Line 20"/>
          <p:cNvSpPr>
            <a:spLocks noChangeShapeType="1"/>
          </p:cNvSpPr>
          <p:nvPr/>
        </p:nvSpPr>
        <p:spPr bwMode="auto">
          <a:xfrm>
            <a:off x="2930056" y="5634191"/>
            <a:ext cx="129775" cy="23698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8" name="Line 20"/>
          <p:cNvSpPr>
            <a:spLocks noChangeShapeType="1"/>
          </p:cNvSpPr>
          <p:nvPr/>
        </p:nvSpPr>
        <p:spPr bwMode="auto">
          <a:xfrm>
            <a:off x="3240011" y="5554663"/>
            <a:ext cx="107852" cy="118588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9" name="Line 20"/>
          <p:cNvSpPr>
            <a:spLocks noChangeShapeType="1"/>
          </p:cNvSpPr>
          <p:nvPr/>
        </p:nvSpPr>
        <p:spPr bwMode="auto">
          <a:xfrm>
            <a:off x="3419872" y="5323681"/>
            <a:ext cx="264319" cy="12144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0" name="Line 20"/>
          <p:cNvSpPr>
            <a:spLocks noChangeShapeType="1"/>
          </p:cNvSpPr>
          <p:nvPr/>
        </p:nvSpPr>
        <p:spPr bwMode="auto">
          <a:xfrm>
            <a:off x="3552031" y="5092475"/>
            <a:ext cx="264319" cy="12144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" name="Line 20"/>
          <p:cNvSpPr>
            <a:spLocks noChangeShapeType="1"/>
          </p:cNvSpPr>
          <p:nvPr/>
        </p:nvSpPr>
        <p:spPr bwMode="auto">
          <a:xfrm flipV="1">
            <a:off x="3613201" y="4904581"/>
            <a:ext cx="264319" cy="11544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2" name="Line 20"/>
          <p:cNvSpPr>
            <a:spLocks noChangeShapeType="1"/>
          </p:cNvSpPr>
          <p:nvPr/>
        </p:nvSpPr>
        <p:spPr bwMode="auto">
          <a:xfrm flipH="1">
            <a:off x="2483769" y="5611351"/>
            <a:ext cx="74934" cy="25982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>
            <a:outerShdw dist="35921" dir="2700000" algn="ctr" rotWithShape="0">
              <a:srgbClr val="000000"/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3" name="Line 4"/>
          <p:cNvSpPr>
            <a:spLocks noChangeShapeType="1"/>
          </p:cNvSpPr>
          <p:nvPr/>
        </p:nvSpPr>
        <p:spPr bwMode="auto">
          <a:xfrm flipV="1">
            <a:off x="1538000" y="3168253"/>
            <a:ext cx="647700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4" name="Line 4"/>
          <p:cNvSpPr>
            <a:spLocks noChangeShapeType="1"/>
          </p:cNvSpPr>
          <p:nvPr/>
        </p:nvSpPr>
        <p:spPr bwMode="auto">
          <a:xfrm flipV="1">
            <a:off x="3222573" y="3168253"/>
            <a:ext cx="647700" cy="73025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5" name="Text Box 12"/>
          <p:cNvSpPr txBox="1">
            <a:spLocks noChangeArrowheads="1"/>
          </p:cNvSpPr>
          <p:nvPr/>
        </p:nvSpPr>
        <p:spPr bwMode="auto">
          <a:xfrm>
            <a:off x="73279" y="5865445"/>
            <a:ext cx="1878662" cy="830997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latin typeface="Arial" pitchFamily="34" charset="0"/>
              </a:rPr>
              <a:t>один слой клеток</a:t>
            </a:r>
          </a:p>
        </p:txBody>
      </p:sp>
      <p:sp>
        <p:nvSpPr>
          <p:cNvPr id="66" name="Line 14"/>
          <p:cNvSpPr>
            <a:spLocks noChangeShapeType="1"/>
          </p:cNvSpPr>
          <p:nvPr/>
        </p:nvSpPr>
        <p:spPr bwMode="auto">
          <a:xfrm flipV="1">
            <a:off x="925502" y="5422154"/>
            <a:ext cx="504031" cy="383606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srgbClr val="FFFFFF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9623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979712" y="404664"/>
            <a:ext cx="5472608" cy="193899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всасывается в кровь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34" name="Прямоугольник 33"/>
          <p:cNvSpPr/>
          <p:nvPr/>
        </p:nvSpPr>
        <p:spPr>
          <a:xfrm>
            <a:off x="2750660" y="980095"/>
            <a:ext cx="1235723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глюкоза</a:t>
            </a:r>
            <a:endParaRPr lang="ru-RU" sz="2400" dirty="0"/>
          </a:p>
        </p:txBody>
      </p:sp>
      <p:sp>
        <p:nvSpPr>
          <p:cNvPr id="35" name="Прямоугольник 34"/>
          <p:cNvSpPr/>
          <p:nvPr/>
        </p:nvSpPr>
        <p:spPr>
          <a:xfrm>
            <a:off x="2735689" y="1628800"/>
            <a:ext cx="2114040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аминокислоты</a:t>
            </a:r>
            <a:endParaRPr lang="ru-RU" sz="240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4439681" y="980095"/>
            <a:ext cx="2110578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хлорид натрия</a:t>
            </a:r>
            <a:endParaRPr lang="ru-RU" sz="2400" dirty="0"/>
          </a:p>
        </p:txBody>
      </p:sp>
      <p:sp>
        <p:nvSpPr>
          <p:cNvPr id="37" name="Прямоугольник 36"/>
          <p:cNvSpPr/>
          <p:nvPr/>
        </p:nvSpPr>
        <p:spPr>
          <a:xfrm>
            <a:off x="5705496" y="1628800"/>
            <a:ext cx="804451" cy="461665"/>
          </a:xfrm>
          <a:prstGeom prst="rect">
            <a:avLst/>
          </a:prstGeom>
          <a:solidFill>
            <a:srgbClr val="CC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prstClr val="black"/>
                </a:solidFill>
              </a:rPr>
              <a:t>вода</a:t>
            </a:r>
            <a:endParaRPr lang="ru-RU" sz="2400" dirty="0"/>
          </a:p>
        </p:txBody>
      </p:sp>
      <p:grpSp>
        <p:nvGrpSpPr>
          <p:cNvPr id="5" name="Группа 4"/>
          <p:cNvGrpSpPr/>
          <p:nvPr/>
        </p:nvGrpSpPr>
        <p:grpSpPr>
          <a:xfrm>
            <a:off x="1979712" y="4570400"/>
            <a:ext cx="5472608" cy="1569660"/>
            <a:chOff x="1979712" y="3060150"/>
            <a:chExt cx="5472608" cy="1569660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1979712" y="3060150"/>
              <a:ext cx="5472608" cy="156966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не всасывается в кровь</a:t>
              </a:r>
            </a:p>
            <a:p>
              <a:pPr algn="ctr"/>
              <a:endParaRPr lang="ru-RU" sz="2400" dirty="0"/>
            </a:p>
            <a:p>
              <a:pPr algn="ctr"/>
              <a:endParaRPr lang="ru-RU" sz="2400" dirty="0" smtClean="0"/>
            </a:p>
            <a:p>
              <a:pPr algn="ctr"/>
              <a:endParaRPr lang="ru-RU" sz="2400" dirty="0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319983" y="3869385"/>
              <a:ext cx="1548822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none">
              <a:spAutoFit/>
            </a:bodyPr>
            <a:lstStyle/>
            <a:p>
              <a:r>
                <a:rPr lang="ru-RU" sz="2400" dirty="0">
                  <a:solidFill>
                    <a:prstClr val="black"/>
                  </a:solidFill>
                </a:rPr>
                <a:t>мочевина </a:t>
              </a:r>
              <a:endParaRPr lang="ru-RU" sz="2400" dirty="0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4304004" y="3869385"/>
              <a:ext cx="2932292" cy="46166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dirty="0" smtClean="0"/>
                <a:t>мочевая кислота</a:t>
              </a:r>
              <a:endParaRPr lang="ru-RU" sz="2400" dirty="0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781133" y="2852936"/>
            <a:ext cx="8137191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  <a:effectLst>
            <a:outerShdw blurRad="279400" dist="203200" dir="5400000" algn="ctr" rotWithShape="0">
              <a:srgbClr val="000000">
                <a:alpha val="43137"/>
              </a:srgb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dirty="0"/>
              <a:t>То, что осталось — совсем не нужные организму вещества — </a:t>
            </a:r>
            <a:r>
              <a:rPr lang="ru-RU" sz="2400" b="1" dirty="0">
                <a:solidFill>
                  <a:srgbClr val="C00000"/>
                </a:solidFill>
              </a:rPr>
              <a:t>вторичная моча</a:t>
            </a:r>
            <a:r>
              <a:rPr lang="ru-RU" sz="2400" dirty="0"/>
              <a:t> — именно то, что удаляется через мочеиспускательный канал.</a:t>
            </a:r>
          </a:p>
        </p:txBody>
      </p:sp>
    </p:spTree>
    <p:extLst>
      <p:ext uri="{BB962C8B-B14F-4D97-AF65-F5344CB8AC3E}">
        <p14:creationId xmlns:p14="http://schemas.microsoft.com/office/powerpoint/2010/main" val="37147605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12"/>
          <p:cNvSpPr txBox="1">
            <a:spLocks noChangeArrowheads="1"/>
          </p:cNvSpPr>
          <p:nvPr/>
        </p:nvSpPr>
        <p:spPr bwMode="auto">
          <a:xfrm>
            <a:off x="539552" y="1125538"/>
            <a:ext cx="6337300" cy="52629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+mn-lt"/>
              </a:rPr>
              <a:t>Первичная </a:t>
            </a:r>
            <a:r>
              <a:rPr lang="ru-RU" altLang="ru-RU" sz="2800" dirty="0">
                <a:latin typeface="+mn-lt"/>
              </a:rPr>
              <a:t>моча проходит по извитому канальцу нефрона</a:t>
            </a:r>
            <a:r>
              <a:rPr lang="ru-RU" altLang="ru-RU" sz="2800" dirty="0" smtClean="0">
                <a:latin typeface="+mn-lt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+mn-lt"/>
              </a:rPr>
              <a:t>Здесь </a:t>
            </a:r>
            <a:r>
              <a:rPr lang="ru-RU" altLang="ru-RU" sz="2800" dirty="0">
                <a:latin typeface="+mn-lt"/>
              </a:rPr>
              <a:t>из неё назад в кровь всасываются вода и полезные вещества</a:t>
            </a:r>
            <a:r>
              <a:rPr lang="ru-RU" altLang="ru-RU" sz="2800" dirty="0" smtClean="0">
                <a:latin typeface="+mn-lt"/>
              </a:rPr>
              <a:t>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+mn-lt"/>
              </a:rPr>
              <a:t>На </a:t>
            </a:r>
            <a:r>
              <a:rPr lang="ru-RU" altLang="ru-RU" sz="2800" dirty="0">
                <a:latin typeface="+mn-lt"/>
              </a:rPr>
              <a:t>выходе из канальца остаётся концентрированный раствор ненужных и вредных веществ – вторичная моча</a:t>
            </a:r>
            <a:r>
              <a:rPr lang="en-US" altLang="ru-RU" sz="2800" dirty="0">
                <a:latin typeface="+mn-lt"/>
              </a:rPr>
              <a:t> (</a:t>
            </a:r>
            <a:r>
              <a:rPr lang="ru-RU" altLang="ru-RU" sz="2800" dirty="0">
                <a:latin typeface="+mn-lt"/>
              </a:rPr>
              <a:t>1,5 – 2 л</a:t>
            </a:r>
            <a:r>
              <a:rPr lang="en-US" altLang="ru-RU" sz="2800" dirty="0">
                <a:latin typeface="+mn-lt"/>
              </a:rPr>
              <a:t>)</a:t>
            </a:r>
            <a:r>
              <a:rPr lang="ru-RU" altLang="ru-RU" sz="2800" dirty="0">
                <a:latin typeface="+mn-lt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ru-RU" sz="2800" dirty="0">
              <a:latin typeface="+mn-lt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800" dirty="0">
              <a:latin typeface="+mn-lt"/>
            </a:endParaRPr>
          </a:p>
        </p:txBody>
      </p:sp>
      <p:pic>
        <p:nvPicPr>
          <p:cNvPr id="21507" name="Picture 23" descr="85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3284538"/>
            <a:ext cx="1554162" cy="3382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22" descr="26v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3" y="1125538"/>
            <a:ext cx="1573212" cy="15827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Образование </a:t>
            </a:r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вторичной мочи</a:t>
            </a:r>
          </a:p>
        </p:txBody>
      </p:sp>
    </p:spTree>
    <p:extLst>
      <p:ext uri="{BB962C8B-B14F-4D97-AF65-F5344CB8AC3E}">
        <p14:creationId xmlns:p14="http://schemas.microsoft.com/office/powerpoint/2010/main" val="3147423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8"/>
          <p:cNvSpPr txBox="1">
            <a:spLocks noChangeArrowheads="1"/>
          </p:cNvSpPr>
          <p:nvPr/>
        </p:nvSpPr>
        <p:spPr bwMode="auto">
          <a:xfrm>
            <a:off x="539552" y="2132856"/>
            <a:ext cx="5184576" cy="18158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latin typeface="+mn-lt"/>
              </a:rPr>
              <a:t>Вторичная </a:t>
            </a:r>
            <a:r>
              <a:rPr lang="ru-RU" altLang="ru-RU" sz="2800" dirty="0">
                <a:latin typeface="+mn-lt"/>
              </a:rPr>
              <a:t>моча поступает в собирательную трубочку, затем в почечную лоханку, мочеточник и мочевой пузырь</a:t>
            </a:r>
          </a:p>
        </p:txBody>
      </p:sp>
      <p:pic>
        <p:nvPicPr>
          <p:cNvPr id="22531" name="Picture 54" descr="25-09D-NephronStructure-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436" y="1011349"/>
            <a:ext cx="2781300" cy="4876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Text Box 55"/>
          <p:cNvSpPr txBox="1">
            <a:spLocks noChangeArrowheads="1"/>
          </p:cNvSpPr>
          <p:nvPr/>
        </p:nvSpPr>
        <p:spPr bwMode="auto">
          <a:xfrm>
            <a:off x="1258888" y="6491288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2533" name="Text Box 56"/>
          <p:cNvSpPr txBox="1">
            <a:spLocks noChangeArrowheads="1"/>
          </p:cNvSpPr>
          <p:nvPr/>
        </p:nvSpPr>
        <p:spPr bwMode="auto">
          <a:xfrm>
            <a:off x="4235970" y="5943530"/>
            <a:ext cx="40084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dirty="0" smtClean="0">
                <a:solidFill>
                  <a:srgbClr val="002060"/>
                </a:solidFill>
                <a:cs typeface="Arial" pitchFamily="34" charset="0"/>
              </a:rPr>
              <a:t>собирательная трубочка</a:t>
            </a:r>
          </a:p>
        </p:txBody>
      </p:sp>
      <p:sp>
        <p:nvSpPr>
          <p:cNvPr id="22534" name="Line 57"/>
          <p:cNvSpPr>
            <a:spLocks noChangeShapeType="1"/>
          </p:cNvSpPr>
          <p:nvPr/>
        </p:nvSpPr>
        <p:spPr bwMode="auto">
          <a:xfrm flipV="1">
            <a:off x="8168829" y="5450882"/>
            <a:ext cx="143395" cy="581373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95536" y="169306"/>
            <a:ext cx="8229600" cy="739414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Образование </a:t>
            </a:r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вторичной мочи</a:t>
            </a:r>
          </a:p>
        </p:txBody>
      </p:sp>
    </p:spTree>
    <p:extLst>
      <p:ext uri="{BB962C8B-B14F-4D97-AF65-F5344CB8AC3E}">
        <p14:creationId xmlns:p14="http://schemas.microsoft.com/office/powerpoint/2010/main" val="112792313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620688"/>
            <a:ext cx="8081632" cy="1446550"/>
          </a:xfrm>
          <a:prstGeom prst="rect">
            <a:avLst/>
          </a:prstGeom>
          <a:solidFill>
            <a:srgbClr val="FFFFCC"/>
          </a:solidFill>
          <a:effectLst>
            <a:outerShdw blurRad="685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Строение и функции </a:t>
            </a:r>
          </a:p>
          <a:p>
            <a:pPr algn="ctr"/>
            <a:r>
              <a:rPr lang="ru-RU" sz="4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мочевыделительной системы</a:t>
            </a:r>
            <a:endParaRPr lang="ru-RU" sz="4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2975177"/>
            <a:ext cx="3905168" cy="2805063"/>
          </a:xfrm>
          <a:prstGeom prst="rect">
            <a:avLst/>
          </a:prstGeom>
          <a:solidFill>
            <a:srgbClr val="CCFFFF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7112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/>
              <a:t>ВЫ УЗНАЕТЕ: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О </a:t>
            </a:r>
            <a:r>
              <a:rPr lang="ru-RU" sz="2400" dirty="0"/>
              <a:t>строении основного органа выделений - </a:t>
            </a:r>
            <a:r>
              <a:rPr lang="ru-RU" sz="2400" dirty="0">
                <a:solidFill>
                  <a:srgbClr val="C00000"/>
                </a:solidFill>
              </a:rPr>
              <a:t>почки</a:t>
            </a:r>
          </a:p>
          <a:p>
            <a:pPr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/>
              <a:t>О структурной единице почки - </a:t>
            </a:r>
            <a:r>
              <a:rPr lang="ru-RU" sz="2400" dirty="0">
                <a:solidFill>
                  <a:srgbClr val="C00000"/>
                </a:solidFill>
              </a:rPr>
              <a:t>нефроне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932040" y="2946547"/>
            <a:ext cx="3905168" cy="2862322"/>
          </a:xfrm>
          <a:prstGeom prst="rect">
            <a:avLst/>
          </a:prstGeom>
          <a:solidFill>
            <a:srgbClr val="CCFFCC"/>
          </a:solidFill>
          <a:ln w="28575">
            <a:solidFill>
              <a:schemeClr val="accent2">
                <a:lumMod val="75000"/>
              </a:schemeClr>
            </a:solidFill>
          </a:ln>
          <a:effectLst>
            <a:outerShdw blurRad="5715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/>
              <a:t>ВСПОМНИТЕ:</a:t>
            </a:r>
            <a:endParaRPr lang="ru-RU" sz="2400" b="1" dirty="0"/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В чем </a:t>
            </a:r>
            <a:r>
              <a:rPr lang="ru-RU" sz="2400" dirty="0"/>
              <a:t>сущность обмена ве­ществ?</a:t>
            </a:r>
          </a:p>
          <a:p>
            <a:pPr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/>
              <a:t>Что </a:t>
            </a:r>
            <a:r>
              <a:rPr lang="ru-RU" sz="2400" dirty="0"/>
              <a:t>понимают под гомеоста­зом</a:t>
            </a:r>
            <a:r>
              <a:rPr lang="ru-RU" sz="2400" dirty="0" smtClean="0"/>
              <a:t>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923928" y="6453336"/>
            <a:ext cx="5147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Сайт учителя биологии и химии </a:t>
            </a:r>
            <a:r>
              <a:rPr lang="en-US" dirty="0" smtClean="0">
                <a:hlinkClick r:id="rId2"/>
              </a:rPr>
              <a:t>www.keramikos.ru</a:t>
            </a:r>
            <a:r>
              <a:rPr lang="en-US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805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>
          <a:xfrm>
            <a:off x="755576" y="2106613"/>
            <a:ext cx="3321050" cy="1732756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Механизм образования мочи</a:t>
            </a:r>
          </a:p>
        </p:txBody>
      </p:sp>
      <p:sp>
        <p:nvSpPr>
          <p:cNvPr id="2355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643438" y="190500"/>
            <a:ext cx="4248150" cy="6478588"/>
          </a:xfr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/>
              <a:t>		</a:t>
            </a:r>
            <a:r>
              <a:rPr lang="ru-RU" altLang="ru-RU" sz="1800" dirty="0" smtClean="0"/>
              <a:t>кровь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	</a:t>
            </a:r>
            <a:r>
              <a:rPr lang="ru-RU" altLang="ru-RU" sz="2800" dirty="0" smtClean="0">
                <a:solidFill>
                  <a:srgbClr val="002060"/>
                </a:solidFill>
              </a:rPr>
              <a:t>капилляры клубочка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		</a:t>
            </a:r>
            <a:r>
              <a:rPr lang="ru-RU" altLang="ru-RU" sz="1800" dirty="0" smtClean="0"/>
              <a:t>отфильтрованные вещества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dirty="0" smtClean="0"/>
              <a:t> 	</a:t>
            </a:r>
            <a:r>
              <a:rPr lang="ru-RU" altLang="ru-RU" sz="2800" dirty="0" smtClean="0">
                <a:solidFill>
                  <a:srgbClr val="002060"/>
                </a:solidFill>
              </a:rPr>
              <a:t>капсула клубочка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		</a:t>
            </a:r>
            <a:r>
              <a:rPr lang="ru-RU" altLang="ru-RU" sz="1800" dirty="0" smtClean="0"/>
              <a:t>первичная моча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dirty="0" smtClean="0"/>
              <a:t>	</a:t>
            </a:r>
            <a:r>
              <a:rPr lang="ru-RU" altLang="ru-RU" sz="2400" dirty="0" smtClean="0">
                <a:solidFill>
                  <a:srgbClr val="002060"/>
                </a:solidFill>
              </a:rPr>
              <a:t>каналец нефрона</a:t>
            </a:r>
            <a:endParaRPr lang="ru-RU" altLang="ru-RU" sz="1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		</a:t>
            </a:r>
            <a:r>
              <a:rPr lang="ru-RU" altLang="ru-RU" sz="1800" dirty="0" smtClean="0"/>
              <a:t>обратное всасывание</a:t>
            </a:r>
            <a:endParaRPr lang="ru-RU" altLang="ru-RU" sz="2800" dirty="0" smtClean="0"/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	</a:t>
            </a:r>
            <a:r>
              <a:rPr lang="ru-RU" altLang="ru-RU" sz="2800" dirty="0" smtClean="0">
                <a:solidFill>
                  <a:srgbClr val="002060"/>
                </a:solidFill>
              </a:rPr>
              <a:t>капилляры, оплетающие каналец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		</a:t>
            </a:r>
            <a:r>
              <a:rPr lang="ru-RU" altLang="ru-RU" sz="1800" dirty="0" smtClean="0"/>
              <a:t>вторичная моча</a:t>
            </a:r>
            <a:r>
              <a:rPr lang="ru-RU" altLang="ru-RU" sz="2800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/>
              <a:t>	</a:t>
            </a:r>
            <a:r>
              <a:rPr lang="ru-RU" altLang="ru-RU" sz="2800" dirty="0" smtClean="0">
                <a:solidFill>
                  <a:srgbClr val="002060"/>
                </a:solidFill>
              </a:rPr>
              <a:t>почечная лоханка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1800" dirty="0" smtClean="0"/>
              <a:t>	</a:t>
            </a:r>
            <a:r>
              <a:rPr lang="ru-RU" altLang="ru-RU" sz="2800" dirty="0" smtClean="0"/>
              <a:t>	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altLang="ru-RU" sz="2800" dirty="0" smtClean="0">
                <a:solidFill>
                  <a:srgbClr val="002060"/>
                </a:solidFill>
              </a:rPr>
              <a:t>  Мочеточник</a:t>
            </a:r>
            <a:r>
              <a:rPr lang="ru-RU" altLang="ru-RU" sz="2800" dirty="0" smtClean="0"/>
              <a:t>	</a:t>
            </a:r>
          </a:p>
        </p:txBody>
      </p:sp>
      <p:sp>
        <p:nvSpPr>
          <p:cNvPr id="23556" name="Line 10"/>
          <p:cNvSpPr>
            <a:spLocks noChangeShapeType="1"/>
          </p:cNvSpPr>
          <p:nvPr/>
        </p:nvSpPr>
        <p:spPr bwMode="auto">
          <a:xfrm>
            <a:off x="5508625" y="188913"/>
            <a:ext cx="0" cy="57626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57" name="Line 11"/>
          <p:cNvSpPr>
            <a:spLocks noChangeShapeType="1"/>
          </p:cNvSpPr>
          <p:nvPr/>
        </p:nvSpPr>
        <p:spPr bwMode="auto">
          <a:xfrm>
            <a:off x="5519738" y="1196975"/>
            <a:ext cx="0" cy="431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58" name="Line 12"/>
          <p:cNvSpPr>
            <a:spLocks noChangeShapeType="1"/>
          </p:cNvSpPr>
          <p:nvPr/>
        </p:nvSpPr>
        <p:spPr bwMode="auto">
          <a:xfrm>
            <a:off x="5508625" y="2106613"/>
            <a:ext cx="0" cy="5032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59" name="Line 13"/>
          <p:cNvSpPr>
            <a:spLocks noChangeShapeType="1"/>
          </p:cNvSpPr>
          <p:nvPr/>
        </p:nvSpPr>
        <p:spPr bwMode="auto">
          <a:xfrm>
            <a:off x="5508625" y="2852738"/>
            <a:ext cx="0" cy="647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60" name="Line 14"/>
          <p:cNvSpPr>
            <a:spLocks noChangeShapeType="1"/>
          </p:cNvSpPr>
          <p:nvPr/>
        </p:nvSpPr>
        <p:spPr bwMode="auto">
          <a:xfrm>
            <a:off x="5508625" y="4149725"/>
            <a:ext cx="0" cy="5762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61" name="Line 15"/>
          <p:cNvSpPr>
            <a:spLocks noChangeShapeType="1"/>
          </p:cNvSpPr>
          <p:nvPr/>
        </p:nvSpPr>
        <p:spPr bwMode="auto">
          <a:xfrm>
            <a:off x="5521325" y="5013325"/>
            <a:ext cx="0" cy="6492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62" name="Line 16"/>
          <p:cNvSpPr>
            <a:spLocks noChangeShapeType="1"/>
          </p:cNvSpPr>
          <p:nvPr/>
        </p:nvSpPr>
        <p:spPr bwMode="auto">
          <a:xfrm>
            <a:off x="5868144" y="6021288"/>
            <a:ext cx="864444" cy="2366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smtClean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3563" name="Rectangle 17"/>
          <p:cNvSpPr>
            <a:spLocks noChangeArrowheads="1"/>
          </p:cNvSpPr>
          <p:nvPr/>
        </p:nvSpPr>
        <p:spPr bwMode="auto">
          <a:xfrm>
            <a:off x="6300788" y="6165850"/>
            <a:ext cx="2592387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smtClean="0">
                <a:solidFill>
                  <a:srgbClr val="002060"/>
                </a:solidFill>
                <a:cs typeface="Arial" pitchFamily="34" charset="0"/>
              </a:rPr>
              <a:t>Мочевой пузырь</a:t>
            </a:r>
          </a:p>
        </p:txBody>
      </p:sp>
    </p:spTree>
    <p:extLst>
      <p:ext uri="{BB962C8B-B14F-4D97-AF65-F5344CB8AC3E}">
        <p14:creationId xmlns:p14="http://schemas.microsoft.com/office/powerpoint/2010/main" val="31699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3779912" y="3661574"/>
            <a:ext cx="5162286" cy="3046988"/>
          </a:xfrm>
          <a:prstGeom prst="rect">
            <a:avLst/>
          </a:prstGeom>
          <a:solidFill>
            <a:srgbClr val="FFFFCC"/>
          </a:solidFill>
          <a:effectLst>
            <a:outerShdw sx="17000" sy="17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Мочевой пузырь</a:t>
            </a:r>
          </a:p>
          <a:p>
            <a:pPr algn="ctr"/>
            <a:endParaRPr lang="ru-RU" sz="2400" b="1" dirty="0">
              <a:solidFill>
                <a:srgbClr val="C00000"/>
              </a:solidFill>
            </a:endParaRPr>
          </a:p>
          <a:p>
            <a:pPr algn="ctr"/>
            <a:endParaRPr lang="ru-RU" sz="2400" b="1" dirty="0" smtClean="0">
              <a:solidFill>
                <a:srgbClr val="C00000"/>
              </a:solidFill>
            </a:endParaRP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51920" y="4202042"/>
            <a:ext cx="4896545" cy="21564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16016" y="965919"/>
            <a:ext cx="4187348" cy="2308324"/>
          </a:xfrm>
          <a:prstGeom prst="rect">
            <a:avLst/>
          </a:prstGeom>
          <a:solidFill>
            <a:srgbClr val="FFFFCC"/>
          </a:solidFill>
          <a:effectLst>
            <a:outerShdw sx="17000" sy="17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Мочеточники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860032" y="1519917"/>
            <a:ext cx="3672408" cy="154643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40637" y="965919"/>
            <a:ext cx="4187348" cy="2308324"/>
          </a:xfrm>
          <a:prstGeom prst="rect">
            <a:avLst/>
          </a:prstGeom>
          <a:solidFill>
            <a:srgbClr val="FFFFCC"/>
          </a:solidFill>
          <a:effectLst>
            <a:outerShdw sx="17000" sy="17000" algn="ctr" rotWithShape="0">
              <a:srgbClr val="000000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Лоханки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1496686"/>
            <a:ext cx="3726160" cy="150026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240637" y="188640"/>
            <a:ext cx="8662727" cy="461665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Процесс образования мочи происходит </a:t>
            </a:r>
            <a:r>
              <a:rPr lang="ru-RU" sz="2400" dirty="0" smtClean="0">
                <a:solidFill>
                  <a:prstClr val="black"/>
                </a:solidFill>
              </a:rPr>
              <a:t>непрерывно 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80105" y="1496687"/>
            <a:ext cx="35158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prstClr val="black"/>
                </a:solidFill>
              </a:rPr>
              <a:t>При наполнении лоха­нок </a:t>
            </a:r>
            <a:r>
              <a:rPr lang="ru-RU" sz="2400" dirty="0">
                <a:solidFill>
                  <a:prstClr val="black"/>
                </a:solidFill>
              </a:rPr>
              <a:t>мочой они сокращаются и выдавливают ее в </a:t>
            </a:r>
            <a:r>
              <a:rPr lang="ru-RU" sz="2400" dirty="0" smtClean="0">
                <a:solidFill>
                  <a:prstClr val="black"/>
                </a:solidFill>
              </a:rPr>
              <a:t>мо­четочник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860032" y="1519917"/>
            <a:ext cx="3672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</a:rPr>
              <a:t>Благодаря сокращениям стенки мочеточ­ника жидкость перемещается к мочевому </a:t>
            </a:r>
            <a:r>
              <a:rPr lang="ru-RU" sz="2400" dirty="0" smtClean="0">
                <a:solidFill>
                  <a:prstClr val="black"/>
                </a:solidFill>
              </a:rPr>
              <a:t>пузырю </a:t>
            </a:r>
            <a:endParaRPr lang="ru-RU" sz="2400" dirty="0"/>
          </a:p>
        </p:txBody>
      </p:sp>
      <p:sp>
        <p:nvSpPr>
          <p:cNvPr id="12" name="Стрелка вправо 11"/>
          <p:cNvSpPr/>
          <p:nvPr/>
        </p:nvSpPr>
        <p:spPr>
          <a:xfrm>
            <a:off x="4139952" y="1988840"/>
            <a:ext cx="648072" cy="432048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95937" y="4202042"/>
            <a:ext cx="47525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Когда количество мочи в мочевом пузыре увеличива­ется до 200-300 мл, происходит раздражение рецепторов, и возникает позыв к мочеиспусканию </a:t>
            </a:r>
            <a:endParaRPr lang="ru-RU" sz="2400" dirty="0"/>
          </a:p>
        </p:txBody>
      </p:sp>
      <p:sp>
        <p:nvSpPr>
          <p:cNvPr id="16" name="Стрелка вниз 15"/>
          <p:cNvSpPr/>
          <p:nvPr/>
        </p:nvSpPr>
        <p:spPr>
          <a:xfrm>
            <a:off x="6209307" y="3150044"/>
            <a:ext cx="587209" cy="571997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0449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07504" y="116632"/>
            <a:ext cx="8856984" cy="6555641"/>
          </a:xfrm>
          <a:prstGeom prst="rect">
            <a:avLst/>
          </a:prstGeom>
          <a:solidFill>
            <a:srgbClr val="FFFFCC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МОЧЕВОЙ ПУЗЫРЬ</a:t>
            </a:r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  <a:p>
            <a:pPr algn="ctr"/>
            <a:endParaRPr lang="ru-RU" sz="2800" b="1" dirty="0"/>
          </a:p>
          <a:p>
            <a:pPr algn="ctr"/>
            <a:endParaRPr lang="ru-RU" sz="2800" b="1" dirty="0" smtClean="0"/>
          </a:p>
        </p:txBody>
      </p:sp>
      <p:sp>
        <p:nvSpPr>
          <p:cNvPr id="9" name="Прямоугольник 8"/>
          <p:cNvSpPr/>
          <p:nvPr/>
        </p:nvSpPr>
        <p:spPr>
          <a:xfrm>
            <a:off x="328082" y="5661248"/>
            <a:ext cx="8496944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Мочеиспускание — безусловный рефлекс у грудного ребенка, </a:t>
            </a:r>
          </a:p>
          <a:p>
            <a:pPr algn="ctr"/>
            <a:r>
              <a:rPr lang="ru-RU" sz="2400" dirty="0" smtClean="0"/>
              <a:t>с взрослением он становится условным.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55506" y="692695"/>
            <a:ext cx="8492390" cy="830997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C00000"/>
                </a:solidFill>
              </a:rPr>
              <a:t>Основная </a:t>
            </a:r>
            <a:r>
              <a:rPr lang="ru-RU" sz="2400" dirty="0" smtClean="0">
                <a:solidFill>
                  <a:srgbClr val="C00000"/>
                </a:solidFill>
              </a:rPr>
              <a:t>функция — </a:t>
            </a:r>
            <a:r>
              <a:rPr lang="ru-RU" sz="2400" dirty="0">
                <a:solidFill>
                  <a:srgbClr val="C00000"/>
                </a:solidFill>
              </a:rPr>
              <a:t>накопление мочи</a:t>
            </a:r>
            <a:r>
              <a:rPr lang="ru-RU" sz="2400" dirty="0">
                <a:solidFill>
                  <a:prstClr val="black"/>
                </a:solidFill>
              </a:rPr>
              <a:t>. Это растягиваемый орган, в среднем его объем оставляет 0.5 л.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34472" y="2492896"/>
            <a:ext cx="2286000" cy="3046988"/>
          </a:xfrm>
          <a:prstGeom prst="rect">
            <a:avLst/>
          </a:prstGeom>
          <a:solidFill>
            <a:srgbClr val="FFFFFF"/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>
            <a:spAutoFit/>
          </a:bodyPr>
          <a:lstStyle/>
          <a:p>
            <a:pPr lvl="0" algn="ctr"/>
            <a:r>
              <a:rPr lang="ru-RU" sz="2400" dirty="0">
                <a:solidFill>
                  <a:prstClr val="black"/>
                </a:solidFill>
              </a:rPr>
              <a:t>Мышцы пузыря -</a:t>
            </a:r>
            <a:r>
              <a:rPr lang="ru-RU" sz="2400" b="1" dirty="0">
                <a:solidFill>
                  <a:prstClr val="black"/>
                </a:solidFill>
              </a:rPr>
              <a:t>  </a:t>
            </a:r>
            <a:r>
              <a:rPr lang="ru-RU" sz="2400" b="1" dirty="0">
                <a:solidFill>
                  <a:srgbClr val="C00000"/>
                </a:solidFill>
              </a:rPr>
              <a:t>сфинктеры</a:t>
            </a:r>
            <a:r>
              <a:rPr lang="ru-RU" sz="2400" dirty="0">
                <a:solidFill>
                  <a:prstClr val="black"/>
                </a:solidFill>
              </a:rPr>
              <a:t> -расположены кругом и регулируют приток и выведение </a:t>
            </a:r>
            <a:r>
              <a:rPr lang="ru-RU" sz="2400" dirty="0" smtClean="0">
                <a:solidFill>
                  <a:prstClr val="black"/>
                </a:solidFill>
              </a:rPr>
              <a:t>жидкости</a:t>
            </a:r>
            <a:endParaRPr lang="ru-RU" sz="2400" dirty="0">
              <a:solidFill>
                <a:prstClr val="black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82" y="1717662"/>
            <a:ext cx="5701588" cy="382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4884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4"/>
          <p:cNvSpPr>
            <a:spLocks noGrp="1" noChangeArrowheads="1"/>
          </p:cNvSpPr>
          <p:nvPr>
            <p:ph type="title"/>
          </p:nvPr>
        </p:nvSpPr>
        <p:spPr>
          <a:xfrm>
            <a:off x="997446" y="188640"/>
            <a:ext cx="7581900" cy="1139825"/>
          </a:xfrm>
          <a:solidFill>
            <a:srgbClr val="FFFFCC"/>
          </a:solidFill>
          <a:ln w="28575">
            <a:solidFill>
              <a:srgbClr val="C00000"/>
            </a:solidFill>
          </a:ln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Classic Russian" pitchFamily="34" charset="0"/>
              </a:rPr>
              <a:t>Регуляция работы почек:</a:t>
            </a:r>
          </a:p>
        </p:txBody>
      </p:sp>
      <p:sp>
        <p:nvSpPr>
          <p:cNvPr id="25603" name="Text Box 8"/>
          <p:cNvSpPr txBox="1">
            <a:spLocks noChangeArrowheads="1"/>
          </p:cNvSpPr>
          <p:nvPr/>
        </p:nvSpPr>
        <p:spPr bwMode="auto">
          <a:xfrm>
            <a:off x="827584" y="1556792"/>
            <a:ext cx="7921625" cy="415498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 smtClean="0">
                <a:solidFill>
                  <a:srgbClr val="C00000"/>
                </a:solidFill>
                <a:latin typeface="Tahoma" pitchFamily="34" charset="0"/>
                <a:cs typeface="Arial" pitchFamily="34" charset="0"/>
              </a:rPr>
              <a:t>Нервная регуляция: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 smtClean="0">
                <a:solidFill>
                  <a:srgbClr val="FFFF00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- </a:t>
            </a:r>
            <a:r>
              <a:rPr lang="ru-RU" altLang="ru-RU" sz="2400" u="sng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симпатическая</a:t>
            </a:r>
            <a:r>
              <a:rPr lang="ru-RU" altLang="ru-RU" sz="2400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 н/с ослабляет работу почек;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-</a:t>
            </a:r>
            <a:r>
              <a:rPr lang="ru-RU" altLang="ru-RU" sz="2400" b="1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2400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2400" u="sng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парасимпатическая</a:t>
            </a:r>
            <a:r>
              <a:rPr lang="ru-RU" altLang="ru-RU" sz="2400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 н/с усиливает работу почек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b="1" u="sng" dirty="0" smtClean="0">
              <a:solidFill>
                <a:srgbClr val="FFFF00"/>
              </a:solidFill>
              <a:latin typeface="Tahom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u="sng" dirty="0" smtClean="0">
                <a:solidFill>
                  <a:srgbClr val="C00000"/>
                </a:solidFill>
                <a:latin typeface="Tahoma" pitchFamily="34" charset="0"/>
                <a:cs typeface="Arial" pitchFamily="34" charset="0"/>
              </a:rPr>
              <a:t>Гуморальная регуляция: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- </a:t>
            </a:r>
            <a:r>
              <a:rPr lang="ru-RU" altLang="ru-RU" sz="2400" u="sng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тироксин</a:t>
            </a:r>
            <a:r>
              <a:rPr lang="ru-RU" altLang="ru-RU" sz="2400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ru-RU" altLang="ru-RU" sz="2400" dirty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(гормон щитовидной </a:t>
            </a:r>
            <a:r>
              <a:rPr lang="ru-RU" altLang="ru-RU" sz="2400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железы) усиливает работу почек;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altLang="ru-RU" sz="2400" dirty="0" smtClean="0">
              <a:solidFill>
                <a:prstClr val="black"/>
              </a:solidFill>
              <a:latin typeface="Tahoma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- </a:t>
            </a:r>
            <a:r>
              <a:rPr lang="ru-RU" altLang="ru-RU" sz="2400" u="sng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адреналин и вазопрессин </a:t>
            </a:r>
            <a:r>
              <a:rPr lang="ru-RU" altLang="ru-RU" sz="2400" dirty="0" smtClean="0">
                <a:solidFill>
                  <a:prstClr val="black"/>
                </a:solidFill>
                <a:latin typeface="Tahoma" pitchFamily="34" charset="0"/>
                <a:cs typeface="Arial" pitchFamily="34" charset="0"/>
              </a:rPr>
              <a:t>(гормон гипофиза) ослабляют работу почек</a:t>
            </a:r>
          </a:p>
        </p:txBody>
      </p:sp>
    </p:spTree>
    <p:extLst>
      <p:ext uri="{BB962C8B-B14F-4D97-AF65-F5344CB8AC3E}">
        <p14:creationId xmlns:p14="http://schemas.microsoft.com/office/powerpoint/2010/main" val="36683749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107504" y="1772816"/>
            <a:ext cx="8712968" cy="4968552"/>
          </a:xfrm>
          <a:prstGeom prst="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16632"/>
            <a:ext cx="8712968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Процессы фильтрации и обратного всасывания за­висят от активности гипофиза и надпочечников</a:t>
            </a:r>
            <a:r>
              <a:rPr lang="ru-RU" sz="2400" dirty="0"/>
              <a:t>. </a:t>
            </a:r>
            <a:endParaRPr lang="ru-RU" sz="2400" dirty="0" smtClean="0"/>
          </a:p>
          <a:p>
            <a:pPr algn="ctr"/>
            <a:r>
              <a:rPr lang="ru-RU" sz="2400" dirty="0" smtClean="0"/>
              <a:t>Под </a:t>
            </a:r>
            <a:r>
              <a:rPr lang="ru-RU" sz="2400" dirty="0"/>
              <a:t>влиянием гормонов этих желез изменяется содержа­ние воды </a:t>
            </a:r>
            <a:r>
              <a:rPr lang="ru-RU" sz="2400" dirty="0" smtClean="0"/>
              <a:t>и </a:t>
            </a:r>
            <a:r>
              <a:rPr lang="ru-RU" sz="2400" dirty="0"/>
              <a:t>минеральных солей в </a:t>
            </a:r>
            <a:r>
              <a:rPr lang="ru-RU" sz="2400" dirty="0" smtClean="0"/>
              <a:t>моче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959223"/>
            <a:ext cx="8365454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Влияние на </a:t>
            </a:r>
            <a:r>
              <a:rPr lang="ru-RU" sz="2400" b="1" dirty="0">
                <a:solidFill>
                  <a:srgbClr val="C00000"/>
                </a:solidFill>
              </a:rPr>
              <a:t>процесс фильтрации </a:t>
            </a:r>
            <a:r>
              <a:rPr lang="ru-RU" sz="2400" b="1" dirty="0" smtClean="0">
                <a:solidFill>
                  <a:srgbClr val="C00000"/>
                </a:solidFill>
              </a:rPr>
              <a:t> питания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510" y="2551267"/>
            <a:ext cx="4176464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характер питания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2551267"/>
            <a:ext cx="3936424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C00000"/>
                </a:solidFill>
              </a:rPr>
              <a:t>питьевой режим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3228379"/>
            <a:ext cx="3936424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при </a:t>
            </a:r>
            <a:r>
              <a:rPr lang="ru-RU" sz="2400" dirty="0"/>
              <a:t>избыточном </a:t>
            </a:r>
            <a:endParaRPr lang="ru-RU" sz="2400" dirty="0" smtClean="0"/>
          </a:p>
          <a:p>
            <a:pPr algn="ctr"/>
            <a:r>
              <a:rPr lang="ru-RU" sz="2400" dirty="0" smtClean="0"/>
              <a:t>употреб­лении </a:t>
            </a:r>
            <a:r>
              <a:rPr lang="ru-RU" sz="2400" dirty="0"/>
              <a:t>воды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7504" y="4716521"/>
            <a:ext cx="3960440" cy="120032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мочеобразование </a:t>
            </a:r>
            <a:r>
              <a:rPr lang="ru-RU" sz="2400" dirty="0"/>
              <a:t>усиливается, возрастает нагрузка на почки и сердце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1931700" y="4059376"/>
            <a:ext cx="576064" cy="681171"/>
          </a:xfrm>
          <a:prstGeom prst="downArrow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453036" y="3228379"/>
            <a:ext cx="4163938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Снижение в пище хлори­да натрия (поваренной соли) уменьшает фильтрацию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453036" y="4581128"/>
            <a:ext cx="4163938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/>
              <a:t>Избыточный прием соли увеличивает количество обра­зующейся мочи и может быть фактором риска </a:t>
            </a:r>
            <a:r>
              <a:rPr lang="ru-RU" sz="2400" dirty="0" smtClean="0"/>
              <a:t>многих </a:t>
            </a:r>
            <a:r>
              <a:rPr lang="ru-RU" sz="2400" dirty="0"/>
              <a:t>заболеваний</a:t>
            </a:r>
          </a:p>
        </p:txBody>
      </p:sp>
    </p:spTree>
    <p:extLst>
      <p:ext uri="{BB962C8B-B14F-4D97-AF65-F5344CB8AC3E}">
        <p14:creationId xmlns:p14="http://schemas.microsoft.com/office/powerpoint/2010/main" val="23869255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6646" y="233599"/>
            <a:ext cx="4403346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длительная </a:t>
            </a:r>
            <a:r>
              <a:rPr lang="ru-RU" sz="2400" dirty="0"/>
              <a:t>и </a:t>
            </a:r>
            <a:r>
              <a:rPr lang="ru-RU" sz="2400" dirty="0" smtClean="0"/>
              <a:t>частая </a:t>
            </a:r>
            <a:r>
              <a:rPr lang="ru-RU" sz="2400" b="1" dirty="0" smtClean="0">
                <a:solidFill>
                  <a:srgbClr val="C00000"/>
                </a:solidFill>
              </a:rPr>
              <a:t>задержка моче­испускания</a:t>
            </a:r>
          </a:p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68646" y="233599"/>
            <a:ext cx="4332434" cy="1200329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ин­фекционные заболевания</a:t>
            </a:r>
            <a:r>
              <a:rPr lang="ru-RU" sz="2400" dirty="0" smtClean="0"/>
              <a:t>, </a:t>
            </a:r>
            <a:r>
              <a:rPr lang="ru-RU" sz="2400" dirty="0"/>
              <a:t>так как через почки про­ходит вся кровь организма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6646" y="5195399"/>
            <a:ext cx="4572000" cy="1569660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</a:rPr>
              <a:t>при­ем </a:t>
            </a:r>
            <a:r>
              <a:rPr lang="ru-RU" sz="2400" b="1" dirty="0">
                <a:solidFill>
                  <a:srgbClr val="C00000"/>
                </a:solidFill>
              </a:rPr>
              <a:t>алкоголя </a:t>
            </a:r>
            <a:r>
              <a:rPr lang="ru-RU" sz="2400" dirty="0"/>
              <a:t>приводит к резкому увеличению количества мочи. Организм теряет много воды, воз­никает жажда.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27386" y="5195399"/>
            <a:ext cx="4302224" cy="156966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при отравлении </a:t>
            </a:r>
            <a:r>
              <a:rPr lang="ru-RU" sz="2400" dirty="0"/>
              <a:t>промышленными ядами: соедине­ниями свинца, меди, хрома, олова, ртути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810" y="1307741"/>
            <a:ext cx="3168352" cy="388651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357502"/>
            <a:ext cx="3816424" cy="398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663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07504" y="116632"/>
            <a:ext cx="8928992" cy="612068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556792"/>
            <a:ext cx="8208912" cy="39035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Какие </a:t>
            </a:r>
            <a:r>
              <a:rPr lang="ru-RU" sz="2800" dirty="0"/>
              <a:t>системы органов участ­вуют в выделении?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Какие </a:t>
            </a:r>
            <a:r>
              <a:rPr lang="ru-RU" sz="2800" dirty="0"/>
              <a:t>органы входят в состав мочевыделительной системы?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Какое </a:t>
            </a:r>
            <a:r>
              <a:rPr lang="ru-RU" sz="2800" dirty="0"/>
              <a:t>строение имеет нефрон? </a:t>
            </a:r>
            <a:endParaRPr lang="ru-RU" sz="2800" dirty="0" smtClean="0"/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Как </a:t>
            </a:r>
            <a:r>
              <a:rPr lang="ru-RU" sz="2800" dirty="0"/>
              <a:t>образуется первичная и вторичная моча?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800" dirty="0" smtClean="0"/>
              <a:t>Как </a:t>
            </a:r>
            <a:r>
              <a:rPr lang="ru-RU" sz="2800" dirty="0"/>
              <a:t>происходит </a:t>
            </a:r>
            <a:r>
              <a:rPr lang="ru-RU" sz="2800" dirty="0" smtClean="0"/>
              <a:t>регуляция мочеобразования?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03848" y="390853"/>
            <a:ext cx="2918546" cy="52322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800" b="1" dirty="0">
                <a:solidFill>
                  <a:srgbClr val="C00000"/>
                </a:solidFill>
              </a:rPr>
              <a:t>ВОПРОСЫ:</a:t>
            </a:r>
          </a:p>
        </p:txBody>
      </p:sp>
    </p:spTree>
    <p:extLst>
      <p:ext uri="{BB962C8B-B14F-4D97-AF65-F5344CB8AC3E}">
        <p14:creationId xmlns:p14="http://schemas.microsoft.com/office/powerpoint/2010/main" val="18465606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 descr="nephron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052513"/>
            <a:ext cx="4471987" cy="5399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5" descr="45822_phi0504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420938"/>
            <a:ext cx="3656012" cy="40687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323850" y="549275"/>
            <a:ext cx="3910013" cy="1200329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600" b="1" dirty="0"/>
              <a:t>Образование мочи</a:t>
            </a:r>
          </a:p>
        </p:txBody>
      </p:sp>
    </p:spTree>
    <p:extLst>
      <p:ext uri="{BB962C8B-B14F-4D97-AF65-F5344CB8AC3E}">
        <p14:creationId xmlns:p14="http://schemas.microsoft.com/office/powerpoint/2010/main" val="1992661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0400" cy="1655763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Classic Russian" pitchFamily="34" charset="0"/>
              </a:rPr>
              <a:t>Гигиена выделительной системы:</a:t>
            </a:r>
          </a:p>
        </p:txBody>
      </p:sp>
      <p:sp>
        <p:nvSpPr>
          <p:cNvPr id="71695" name="Text Box 15"/>
          <p:cNvSpPr txBox="1">
            <a:spLocks noChangeArrowheads="1"/>
          </p:cNvSpPr>
          <p:nvPr/>
        </p:nvSpPr>
        <p:spPr bwMode="auto">
          <a:xfrm>
            <a:off x="827584" y="2060575"/>
            <a:ext cx="7724775" cy="353943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/>
              <a:t>1. почки чувствительны к ядам (алкоголь, свинец, ртуть и т.д.);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/>
              <a:t>2. острая пища раздражает клетки почек;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3200" dirty="0"/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/>
              <a:t>3. нарушение обмена веществ приводит к образованию камней в почках;</a:t>
            </a:r>
          </a:p>
        </p:txBody>
      </p:sp>
    </p:spTree>
    <p:extLst>
      <p:ext uri="{BB962C8B-B14F-4D97-AF65-F5344CB8AC3E}">
        <p14:creationId xmlns:p14="http://schemas.microsoft.com/office/powerpoint/2010/main" val="409167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0400" cy="1655763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Classic Russian" pitchFamily="34" charset="0"/>
              </a:rPr>
              <a:t>Гигиена выделительной системы: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601786" y="2276475"/>
            <a:ext cx="7724775" cy="1569660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/>
              <a:t>4. при несоблюдении правил личной гигиены микробы могут попасть в мочевой пузырь и почки (восходящая инфекция);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179512" y="4221088"/>
            <a:ext cx="8569325" cy="13112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u="sng" dirty="0">
                <a:solidFill>
                  <a:srgbClr val="C00000"/>
                </a:solidFill>
              </a:rPr>
              <a:t>Цистит</a:t>
            </a:r>
            <a:r>
              <a:rPr lang="ru-RU" sz="4000" b="1" dirty="0"/>
              <a:t> – воспаление мочевого пузыря</a:t>
            </a:r>
          </a:p>
        </p:txBody>
      </p:sp>
    </p:spTree>
    <p:extLst>
      <p:ext uri="{BB962C8B-B14F-4D97-AF65-F5344CB8AC3E}">
        <p14:creationId xmlns:p14="http://schemas.microsoft.com/office/powerpoint/2010/main" val="360000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16632"/>
            <a:ext cx="8763754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406400" dir="1836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Выделительную функцию </a:t>
            </a:r>
            <a:r>
              <a:rPr lang="ru-RU" sz="2400" dirty="0"/>
              <a:t>- освобождение организма </a:t>
            </a:r>
            <a:r>
              <a:rPr lang="en-US" sz="2400" dirty="0"/>
              <a:t>o</a:t>
            </a:r>
            <a:r>
              <a:rPr lang="ru-RU" sz="2400" dirty="0"/>
              <a:t>т конечных продуктов обмена, вредных веществ, из­бытка воды, минеральных </a:t>
            </a:r>
            <a:r>
              <a:rPr lang="ru-RU" sz="2400" dirty="0" smtClean="0"/>
              <a:t>солей </a:t>
            </a:r>
            <a:r>
              <a:rPr lang="ru-RU" sz="2400" dirty="0" smtClean="0">
                <a:solidFill>
                  <a:srgbClr val="C00000"/>
                </a:solidFill>
              </a:rPr>
              <a:t>выполняют </a:t>
            </a:r>
            <a:r>
              <a:rPr lang="ru-RU" sz="2400" dirty="0">
                <a:solidFill>
                  <a:srgbClr val="C00000"/>
                </a:solidFill>
              </a:rPr>
              <a:t>органы разных систем</a:t>
            </a:r>
            <a:r>
              <a:rPr lang="ru-RU" sz="2400" dirty="0"/>
              <a:t>.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2060848"/>
            <a:ext cx="3150096" cy="1569660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Главную </a:t>
            </a:r>
            <a:r>
              <a:rPr lang="ru-RU" sz="2400" dirty="0"/>
              <a:t>роль в процессе вы­деления играют </a:t>
            </a:r>
            <a:r>
              <a:rPr lang="ru-RU" sz="2400" b="1" dirty="0">
                <a:solidFill>
                  <a:srgbClr val="C00000"/>
                </a:solidFill>
              </a:rPr>
              <a:t>почки</a:t>
            </a:r>
            <a:r>
              <a:rPr lang="ru-RU" sz="2400" dirty="0">
                <a:solidFill>
                  <a:srgbClr val="C00000"/>
                </a:solidFill>
              </a:rPr>
              <a:t> - органы мочевой системы</a:t>
            </a:r>
            <a:r>
              <a:rPr lang="ru-RU" sz="2400" dirty="0"/>
              <a:t>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1719124"/>
            <a:ext cx="5229884" cy="4690804"/>
          </a:xfrm>
          <a:prstGeom prst="rect">
            <a:avLst/>
          </a:prstGeom>
          <a:effectLst>
            <a:outerShdw blurRad="508000" dist="50800" dir="5700000" sx="103000" sy="103000" algn="ctr" rotWithShape="0">
              <a:srgbClr val="000000">
                <a:alpha val="43137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161266" y="4069635"/>
            <a:ext cx="3150096" cy="1938992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В результате поддерживается постоянство состава и объема внутренней среды организма.</a:t>
            </a:r>
          </a:p>
        </p:txBody>
      </p:sp>
    </p:spTree>
    <p:extLst>
      <p:ext uri="{BB962C8B-B14F-4D97-AF65-F5344CB8AC3E}">
        <p14:creationId xmlns:p14="http://schemas.microsoft.com/office/powerpoint/2010/main" val="19251382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60350"/>
            <a:ext cx="8280400" cy="1655763"/>
          </a:xfrm>
          <a:solidFill>
            <a:schemeClr val="accent3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b="1" dirty="0" smtClean="0">
                <a:latin typeface="Classic Russian" pitchFamily="34" charset="0"/>
              </a:rPr>
              <a:t>Гигиена выделительной системы:</a:t>
            </a: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395288" y="2276475"/>
            <a:ext cx="8424862" cy="16312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3200" dirty="0"/>
              <a:t>5. микробы из любого очага воспаления (больное горло, зуб) могут по крови попасть в почки (нисходящая инфекция);</a:t>
            </a:r>
          </a:p>
        </p:txBody>
      </p:sp>
      <p:sp>
        <p:nvSpPr>
          <p:cNvPr id="93188" name="Text Box 4"/>
          <p:cNvSpPr txBox="1">
            <a:spLocks noChangeArrowheads="1"/>
          </p:cNvSpPr>
          <p:nvPr/>
        </p:nvSpPr>
        <p:spPr bwMode="auto">
          <a:xfrm>
            <a:off x="250825" y="4437112"/>
            <a:ext cx="8569325" cy="707886"/>
          </a:xfrm>
          <a:prstGeom prst="rect">
            <a:avLst/>
          </a:prstGeom>
          <a:solidFill>
            <a:srgbClr val="FFFFCC"/>
          </a:solidFill>
          <a:ln w="9525">
            <a:solidFill>
              <a:srgbClr val="C00000"/>
            </a:solidFill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000" b="1" u="sng" dirty="0">
                <a:solidFill>
                  <a:srgbClr val="C00000"/>
                </a:solidFill>
              </a:rPr>
              <a:t>Пиелонефрит</a:t>
            </a:r>
            <a:r>
              <a:rPr lang="ru-RU" sz="4000" b="1" dirty="0">
                <a:solidFill>
                  <a:srgbClr val="C00000"/>
                </a:solidFill>
              </a:rPr>
              <a:t> </a:t>
            </a:r>
            <a:r>
              <a:rPr lang="ru-RU" sz="4000" b="1" dirty="0"/>
              <a:t>– воспаление почек</a:t>
            </a:r>
          </a:p>
        </p:txBody>
      </p:sp>
    </p:spTree>
    <p:extLst>
      <p:ext uri="{BB962C8B-B14F-4D97-AF65-F5344CB8AC3E}">
        <p14:creationId xmlns:p14="http://schemas.microsoft.com/office/powerpoint/2010/main" val="1069603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1091306" y="836712"/>
            <a:ext cx="6961388" cy="2963544"/>
            <a:chOff x="970160" y="775489"/>
            <a:chExt cx="6961388" cy="1828324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970160" y="775489"/>
              <a:ext cx="6961388" cy="58862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ru-RU" sz="2800" dirty="0">
                  <a:solidFill>
                    <a:schemeClr val="tx1"/>
                  </a:solidFill>
                </a:rPr>
                <a:t>Выведение веществ из внутренней среды во внешнюю называют </a:t>
              </a:r>
              <a:r>
                <a:rPr lang="ru-RU" sz="2800" b="1" dirty="0">
                  <a:solidFill>
                    <a:srgbClr val="C00000"/>
                  </a:solidFill>
                </a:rPr>
                <a:t>выделе­нием. </a:t>
              </a: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986144" y="1772816"/>
              <a:ext cx="6322160" cy="830997"/>
            </a:xfrm>
            <a:prstGeom prst="rect">
              <a:avLst/>
            </a:prstGeom>
            <a:ln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lvl="0" algn="ctr"/>
              <a:r>
                <a:rPr lang="ru-RU" sz="2400" dirty="0">
                  <a:solidFill>
                    <a:prstClr val="black"/>
                  </a:solidFill>
                </a:rPr>
                <a:t>В этом процессе участвуют органы, контакти­рующие с внешней средой.</a:t>
              </a:r>
            </a:p>
          </p:txBody>
        </p:sp>
        <p:sp>
          <p:nvSpPr>
            <p:cNvPr id="8" name="Стрелка вниз 7"/>
            <p:cNvSpPr/>
            <p:nvPr/>
          </p:nvSpPr>
          <p:spPr>
            <a:xfrm flipV="1">
              <a:off x="7346306" y="1767114"/>
              <a:ext cx="585242" cy="836697"/>
            </a:xfrm>
            <a:prstGeom prst="down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ln w="38100">
                  <a:solidFill>
                    <a:srgbClr val="C00000"/>
                  </a:solidFill>
                </a:ln>
              </a:endParaRP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179512" y="4693357"/>
            <a:ext cx="8856984" cy="1384995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  <a:effectLst>
            <a:outerShdw blurRad="215900" dist="304800" dir="2100000" sx="92000" sy="92000" algn="ctr" rotWithShape="0">
              <a:schemeClr val="accent3">
                <a:lumMod val="40000"/>
                <a:lumOff val="60000"/>
                <a:alpha val="84000"/>
              </a:scheme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Основная функция органов выделения </a:t>
            </a:r>
            <a:r>
              <a:rPr lang="ru-RU" sz="2800" dirty="0" smtClean="0"/>
              <a:t>— поддержание постоянства внутренней среды организма, и прежде всего плазмы крови.</a:t>
            </a:r>
          </a:p>
        </p:txBody>
      </p:sp>
    </p:spTree>
    <p:extLst>
      <p:ext uri="{BB962C8B-B14F-4D97-AF65-F5344CB8AC3E}">
        <p14:creationId xmlns:p14="http://schemas.microsoft.com/office/powerpoint/2010/main" val="3795805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77848" y="331401"/>
            <a:ext cx="7488832" cy="6001643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ОРГАНЫ ВЫДЕЛИТЕЛЬНОЙ СИСТЕМЫ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59064" y="1268760"/>
            <a:ext cx="6204128" cy="830997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Через </a:t>
            </a:r>
            <a:r>
              <a:rPr lang="ru-RU" sz="2400" b="1" dirty="0">
                <a:solidFill>
                  <a:srgbClr val="C00000"/>
                </a:solidFill>
              </a:rPr>
              <a:t>органы дыхания </a:t>
            </a:r>
            <a:r>
              <a:rPr lang="ru-RU" sz="2400" dirty="0"/>
              <a:t>из организма удаляются углекислый газ и вода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325920" y="2620362"/>
            <a:ext cx="6270416" cy="830997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Через </a:t>
            </a:r>
            <a:r>
              <a:rPr lang="ru-RU" sz="2400" b="1" dirty="0">
                <a:solidFill>
                  <a:srgbClr val="C00000"/>
                </a:solidFill>
              </a:rPr>
              <a:t>органы пищеварения </a:t>
            </a:r>
            <a:r>
              <a:rPr lang="ru-RU" sz="2400" dirty="0"/>
              <a:t>выводятся мине­ральные соли, вода и</a:t>
            </a:r>
            <a:r>
              <a:rPr lang="ru-RU" sz="2400" dirty="0" smtClean="0"/>
              <a:t> </a:t>
            </a:r>
            <a:r>
              <a:rPr lang="ru-RU" sz="2400" dirty="0"/>
              <a:t>другие вещества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25920" y="4069814"/>
            <a:ext cx="6192688" cy="1569660"/>
          </a:xfrm>
          <a:prstGeom prst="rect">
            <a:avLst/>
          </a:prstGeom>
          <a:solidFill>
            <a:srgbClr val="FFFFCC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/>
              <a:t>Через </a:t>
            </a:r>
            <a:r>
              <a:rPr lang="ru-RU" sz="2400" b="1" dirty="0" smtClean="0">
                <a:solidFill>
                  <a:srgbClr val="C00000"/>
                </a:solidFill>
              </a:rPr>
              <a:t>почки </a:t>
            </a:r>
            <a:r>
              <a:rPr lang="ru-RU" sz="2400" b="1" dirty="0">
                <a:solidFill>
                  <a:srgbClr val="C00000"/>
                </a:solidFill>
              </a:rPr>
              <a:t>и железы кожи </a:t>
            </a:r>
            <a:r>
              <a:rPr lang="ru-RU" sz="2400" dirty="0"/>
              <a:t>удаляются конечные продукты </a:t>
            </a:r>
            <a:r>
              <a:rPr lang="ru-RU" sz="2400" dirty="0" smtClean="0"/>
              <a:t>бел­кового </a:t>
            </a:r>
            <a:r>
              <a:rPr lang="ru-RU" sz="2400" dirty="0"/>
              <a:t>обмена (мочевина, аммиак, мочевая кислота, яды), а также избыток воды и минеральных солей</a:t>
            </a:r>
          </a:p>
        </p:txBody>
      </p:sp>
    </p:spTree>
    <p:extLst>
      <p:ext uri="{BB962C8B-B14F-4D97-AF65-F5344CB8AC3E}">
        <p14:creationId xmlns:p14="http://schemas.microsoft.com/office/powerpoint/2010/main" val="22418239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0344" y="188640"/>
            <a:ext cx="8652360" cy="643253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   </a:t>
            </a:r>
            <a:r>
              <a:rPr lang="ru-RU" sz="2800" b="1" dirty="0" smtClean="0">
                <a:solidFill>
                  <a:srgbClr val="C00000"/>
                </a:solidFill>
              </a:rPr>
              <a:t>МОЧЕВАЯ СИСТЕМА</a:t>
            </a:r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/>
          </a:p>
        </p:txBody>
      </p:sp>
      <p:grpSp>
        <p:nvGrpSpPr>
          <p:cNvPr id="10" name="Группа 9"/>
          <p:cNvGrpSpPr/>
          <p:nvPr/>
        </p:nvGrpSpPr>
        <p:grpSpPr>
          <a:xfrm>
            <a:off x="602421" y="1124744"/>
            <a:ext cx="7848872" cy="5305475"/>
            <a:chOff x="611559" y="800219"/>
            <a:chExt cx="7848872" cy="530547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611560" y="800219"/>
              <a:ext cx="7848871" cy="1200329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dirty="0" smtClean="0">
                  <a:solidFill>
                    <a:srgbClr val="C00000"/>
                  </a:solidFill>
                </a:rPr>
                <a:t>пара </a:t>
              </a:r>
              <a:r>
                <a:rPr lang="ru-RU" sz="2400" b="1" dirty="0">
                  <a:solidFill>
                    <a:srgbClr val="C00000"/>
                  </a:solidFill>
                </a:rPr>
                <a:t>почек </a:t>
              </a:r>
              <a:r>
                <a:rPr lang="ru-RU" sz="2400" dirty="0"/>
                <a:t>(хотя человека может жить и с одной почкой) — находятся за брюшной частью тела, на уровне поясничного отдела;</a:t>
              </a:r>
              <a:endParaRPr lang="ru-RU" sz="2400" b="1" dirty="0" smtClean="0">
                <a:solidFill>
                  <a:srgbClr val="C0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38426" y="5274697"/>
              <a:ext cx="7776863" cy="83099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ru-RU" sz="2400" b="1" dirty="0" smtClean="0">
                  <a:solidFill>
                    <a:srgbClr val="C00000"/>
                  </a:solidFill>
                </a:rPr>
                <a:t>мочеиспускательный </a:t>
              </a:r>
              <a:r>
                <a:rPr lang="ru-RU" sz="2400" b="1" dirty="0">
                  <a:solidFill>
                    <a:srgbClr val="C00000"/>
                  </a:solidFill>
                </a:rPr>
                <a:t>канал </a:t>
              </a:r>
              <a:r>
                <a:rPr lang="ru-RU" sz="2400" dirty="0" smtClean="0"/>
                <a:t>—</a:t>
              </a:r>
              <a:r>
                <a:rPr lang="ru-RU" sz="2400" dirty="0" smtClean="0">
                  <a:solidFill>
                    <a:prstClr val="black"/>
                  </a:solidFill>
                </a:rPr>
                <a:t> </a:t>
              </a:r>
              <a:r>
                <a:rPr lang="ru-RU" sz="2400" dirty="0"/>
                <a:t>выводит мочу из организма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611559" y="2573908"/>
              <a:ext cx="7848872" cy="83099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 algn="ctr"/>
              <a:r>
                <a:rPr lang="ru-RU" sz="2400" b="1" dirty="0">
                  <a:solidFill>
                    <a:srgbClr val="C00000"/>
                  </a:solidFill>
                </a:rPr>
                <a:t>мочевые пути —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мочеточники </a:t>
              </a:r>
              <a:r>
                <a:rPr lang="ru-RU" sz="2400" dirty="0"/>
                <a:t>проводящие каналы — «посредники» между почками и мочевым пузырем;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611560" y="3901412"/>
              <a:ext cx="7830596" cy="830997"/>
            </a:xfrm>
            <a:prstGeom prst="rect">
              <a:avLst/>
            </a:prstGeom>
            <a:solidFill>
              <a:srgbClr val="FFFFCC"/>
            </a:solidFill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>
              <a:spAutoFit/>
            </a:bodyPr>
            <a:lstStyle/>
            <a:p>
              <a:pPr lvl="0" algn="ctr">
                <a:spcBef>
                  <a:spcPct val="20000"/>
                </a:spcBef>
              </a:pPr>
              <a:r>
                <a:rPr lang="ru-RU" sz="2400" b="1" dirty="0">
                  <a:solidFill>
                    <a:srgbClr val="C00000"/>
                  </a:solidFill>
                </a:rPr>
                <a:t>мочевой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пузырь </a:t>
              </a:r>
              <a:r>
                <a:rPr lang="ru-RU" sz="2400" dirty="0"/>
                <a:t> полый орган, </a:t>
              </a:r>
              <a:r>
                <a:rPr lang="ru-RU" sz="2400" dirty="0" smtClean="0"/>
                <a:t>образованный мышечной тканью, </a:t>
              </a:r>
              <a:r>
                <a:rPr lang="ru-RU" sz="2400" dirty="0"/>
                <a:t>находится в районе малого таза;</a:t>
              </a:r>
              <a:endParaRPr lang="ru-RU" sz="2400" dirty="0">
                <a:solidFill>
                  <a:prstClr val="black"/>
                </a:solidFill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4226667" y="2035994"/>
              <a:ext cx="618655" cy="496507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4226667" y="3404905"/>
              <a:ext cx="618655" cy="496507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трелка вниз 20"/>
            <p:cNvSpPr/>
            <p:nvPr/>
          </p:nvSpPr>
          <p:spPr>
            <a:xfrm>
              <a:off x="4217530" y="4732409"/>
              <a:ext cx="618655" cy="496507"/>
            </a:xfrm>
            <a:prstGeom prst="downArrow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2131342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332656"/>
            <a:ext cx="8813697" cy="5544616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923928" y="6288720"/>
            <a:ext cx="2274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Строение почки</a:t>
            </a:r>
            <a:endParaRPr lang="ru-RU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478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23528" y="116632"/>
            <a:ext cx="8424936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Клетка почки — </a:t>
            </a:r>
            <a:r>
              <a:rPr lang="ru-RU" sz="2400" b="1" dirty="0" smtClean="0">
                <a:solidFill>
                  <a:srgbClr val="C00000"/>
                </a:solidFill>
              </a:rPr>
              <a:t>нефрон</a:t>
            </a:r>
            <a:r>
              <a:rPr lang="ru-RU" sz="2400" dirty="0" smtClean="0"/>
              <a:t> (гр. </a:t>
            </a:r>
            <a:r>
              <a:rPr lang="en-US" sz="2400" i="1" dirty="0" smtClean="0"/>
              <a:t>nephron</a:t>
            </a:r>
            <a:r>
              <a:rPr lang="en-US" sz="2400" dirty="0" smtClean="0"/>
              <a:t> </a:t>
            </a:r>
            <a:r>
              <a:rPr lang="ru-RU" sz="2400" dirty="0" smtClean="0"/>
              <a:t>— почка). </a:t>
            </a:r>
          </a:p>
          <a:p>
            <a:pPr algn="ctr"/>
            <a:r>
              <a:rPr lang="ru-RU" sz="2400" dirty="0" smtClean="0"/>
              <a:t>Эти </a:t>
            </a:r>
            <a:r>
              <a:rPr lang="ru-RU" sz="2400" dirty="0"/>
              <a:t>клетки не похожи на все другие</a:t>
            </a:r>
            <a:r>
              <a:rPr lang="ru-RU" sz="2400" dirty="0" smtClean="0"/>
              <a:t>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75" y="1052736"/>
            <a:ext cx="8077439" cy="472825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23528" y="5949280"/>
            <a:ext cx="8352928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В почке имеется более 1 млн нефронов. </a:t>
            </a:r>
          </a:p>
          <a:p>
            <a:pPr algn="ctr"/>
            <a:r>
              <a:rPr lang="ru-RU" sz="2400" dirty="0" smtClean="0"/>
              <a:t>В них происхо­дит образование мочи.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718668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7320" y="1468651"/>
            <a:ext cx="3659772" cy="3416320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ru-RU" sz="2400" dirty="0" smtClean="0"/>
              <a:t>К </a:t>
            </a:r>
            <a:r>
              <a:rPr lang="ru-RU" sz="2400" dirty="0"/>
              <a:t>капсуле нефрона подхо­дит мелкая артерия (</a:t>
            </a:r>
            <a:r>
              <a:rPr lang="ru-RU" sz="2400" dirty="0">
                <a:solidFill>
                  <a:srgbClr val="C00000"/>
                </a:solidFill>
              </a:rPr>
              <a:t>приносящий сосуд</a:t>
            </a:r>
            <a:r>
              <a:rPr lang="ru-RU" sz="2400" dirty="0"/>
              <a:t>). Она делит­ся на клубочек капилляров, которые вновь собирают­ся в артериальный сосуд (выносящий). </a:t>
            </a:r>
            <a:endParaRPr lang="ru-RU" sz="2400" dirty="0" smtClean="0"/>
          </a:p>
          <a:p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16632"/>
            <a:ext cx="8712968" cy="830997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ru-RU" sz="2400" dirty="0">
                <a:solidFill>
                  <a:prstClr val="black"/>
                </a:solidFill>
              </a:rPr>
              <a:t>Особенностью кровоснабжения </a:t>
            </a:r>
            <a:r>
              <a:rPr lang="ru-RU" sz="2400" dirty="0" smtClean="0">
                <a:solidFill>
                  <a:prstClr val="black"/>
                </a:solidFill>
              </a:rPr>
              <a:t>почек </a:t>
            </a:r>
            <a:r>
              <a:rPr lang="ru-RU" sz="2400" dirty="0">
                <a:solidFill>
                  <a:prstClr val="black"/>
                </a:solidFill>
              </a:rPr>
              <a:t>является двойная сеть капилляров. </a:t>
            </a:r>
          </a:p>
        </p:txBody>
      </p:sp>
      <p:pic>
        <p:nvPicPr>
          <p:cNvPr id="7" name="Рисунок 6" descr="капсула нефро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67944" y="1098446"/>
            <a:ext cx="4752528" cy="41567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16134" y="5445224"/>
            <a:ext cx="8604338" cy="1200329"/>
          </a:xfrm>
          <a:prstGeom prst="rect">
            <a:avLst/>
          </a:prstGeom>
          <a:solidFill>
            <a:srgbClr val="FFFFCC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ru-RU" sz="2400" dirty="0">
                <a:solidFill>
                  <a:srgbClr val="C00000"/>
                </a:solidFill>
              </a:rPr>
              <a:t>Выносящий сосуд </a:t>
            </a:r>
            <a:r>
              <a:rPr lang="ru-RU" sz="2400" dirty="0">
                <a:solidFill>
                  <a:prstClr val="black"/>
                </a:solidFill>
              </a:rPr>
              <a:t>снова распадается на капилляры, оплетающие канальцы нефрона. Эти капилляры переходят в вены.</a:t>
            </a:r>
          </a:p>
        </p:txBody>
      </p:sp>
    </p:spTree>
    <p:extLst>
      <p:ext uri="{BB962C8B-B14F-4D97-AF65-F5344CB8AC3E}">
        <p14:creationId xmlns:p14="http://schemas.microsoft.com/office/powerpoint/2010/main" val="193503072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9094</TotalTime>
  <Words>941</Words>
  <Application>Microsoft Office PowerPoint</Application>
  <PresentationFormat>Экран (4:3)</PresentationFormat>
  <Paragraphs>209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Органы выделения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Нефрон - </vt:lpstr>
      <vt:lpstr>Нефрон </vt:lpstr>
      <vt:lpstr>Строение нефрона </vt:lpstr>
      <vt:lpstr>Строение нефрона </vt:lpstr>
      <vt:lpstr>Презентация PowerPoint</vt:lpstr>
      <vt:lpstr>Презентация PowerPoint</vt:lpstr>
      <vt:lpstr>Презентация PowerPoint</vt:lpstr>
      <vt:lpstr>Презентация PowerPoint</vt:lpstr>
      <vt:lpstr>Образование вторичной мочи</vt:lpstr>
      <vt:lpstr>Образование вторичной мочи</vt:lpstr>
      <vt:lpstr>Механизм образования мочи</vt:lpstr>
      <vt:lpstr>Презентация PowerPoint</vt:lpstr>
      <vt:lpstr>Презентация PowerPoint</vt:lpstr>
      <vt:lpstr>Регуляция работы почек:</vt:lpstr>
      <vt:lpstr>Презентация PowerPoint</vt:lpstr>
      <vt:lpstr>Презентация PowerPoint</vt:lpstr>
      <vt:lpstr>Презентация PowerPoint</vt:lpstr>
      <vt:lpstr>Презентация PowerPoint</vt:lpstr>
      <vt:lpstr>Гигиена выделительной системы:</vt:lpstr>
      <vt:lpstr>Гигиена выделительной системы:</vt:lpstr>
      <vt:lpstr>Гигиена выделительной системы: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WF</dc:creator>
  <cp:lastModifiedBy>Гаджи Магомедов</cp:lastModifiedBy>
  <cp:revision>46</cp:revision>
  <dcterms:created xsi:type="dcterms:W3CDTF">2014-04-08T06:17:29Z</dcterms:created>
  <dcterms:modified xsi:type="dcterms:W3CDTF">2018-04-25T19:03:34Z</dcterms:modified>
</cp:coreProperties>
</file>