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3"/>
  </p:notesMasterIdLst>
  <p:sldIdLst>
    <p:sldId id="315" r:id="rId2"/>
    <p:sldId id="314" r:id="rId3"/>
    <p:sldId id="316" r:id="rId4"/>
    <p:sldId id="308" r:id="rId5"/>
    <p:sldId id="309" r:id="rId6"/>
    <p:sldId id="310" r:id="rId7"/>
    <p:sldId id="313" r:id="rId8"/>
    <p:sldId id="319" r:id="rId9"/>
    <p:sldId id="320" r:id="rId10"/>
    <p:sldId id="321" r:id="rId11"/>
    <p:sldId id="311" r:id="rId12"/>
    <p:sldId id="312" r:id="rId13"/>
    <p:sldId id="322" r:id="rId14"/>
    <p:sldId id="267" r:id="rId15"/>
    <p:sldId id="307" r:id="rId16"/>
    <p:sldId id="305" r:id="rId17"/>
    <p:sldId id="292" r:id="rId18"/>
    <p:sldId id="257" r:id="rId19"/>
    <p:sldId id="258" r:id="rId20"/>
    <p:sldId id="259" r:id="rId21"/>
    <p:sldId id="298" r:id="rId22"/>
    <p:sldId id="289" r:id="rId23"/>
    <p:sldId id="303" r:id="rId24"/>
    <p:sldId id="304" r:id="rId25"/>
    <p:sldId id="271" r:id="rId26"/>
    <p:sldId id="293" r:id="rId27"/>
    <p:sldId id="287" r:id="rId28"/>
    <p:sldId id="297" r:id="rId29"/>
    <p:sldId id="269" r:id="rId30"/>
    <p:sldId id="270" r:id="rId31"/>
    <p:sldId id="31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7" autoAdjust="0"/>
    <p:restoredTop sz="94660"/>
  </p:normalViewPr>
  <p:slideViewPr>
    <p:cSldViewPr>
      <p:cViewPr>
        <p:scale>
          <a:sx n="72" d="100"/>
          <a:sy n="72" d="100"/>
        </p:scale>
        <p:origin x="-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7C9E-A956-4782-B992-06651B566C96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3DBB-188D-497E-BB1A-1F397D99AD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142E6E-7BBD-4DBB-BF11-05AA368CE2A4}" type="slidenum">
              <a:rPr lang="ru-RU"/>
              <a:pPr/>
              <a:t>5</a:t>
            </a:fld>
            <a:endParaRPr 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D94EB2CE-E73F-479F-B277-B25D3EE980A2}" type="slidenum">
              <a:rPr lang="ru-RU" sz="1200"/>
              <a:pPr algn="r">
                <a:buClrTx/>
                <a:buFontTx/>
                <a:buNone/>
              </a:pPr>
              <a:t>5</a:t>
            </a:fld>
            <a:endParaRPr lang="ru-RU" sz="1200"/>
          </a:p>
        </p:txBody>
      </p:sp>
      <p:sp>
        <p:nvSpPr>
          <p:cNvPr id="204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Составьте короткий рассказ по схеме.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Возможный ответ: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К органам мочевыделительной системы человека относятся: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1. Почки.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b="1" i="1">
                <a:latin typeface="Arial" charset="0"/>
                <a:ea typeface="Lucida Sans Unicode" charset="0"/>
                <a:cs typeface="Lucida Sans Unicode" charset="0"/>
              </a:rPr>
              <a:t>2. </a:t>
            </a: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Мочеточники.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3. Мочевой пузырь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4. Мочеиспускательный канал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** Я щелкаю мышкой, ученик дополняет свой ответ: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i="1">
                <a:latin typeface="Arial" charset="0"/>
                <a:ea typeface="Lucida Sans Unicode" charset="0"/>
                <a:cs typeface="Lucida Sans Unicode" charset="0"/>
              </a:rPr>
              <a:t>Почки являются мочеобразующим органом, а мочеточники, мочевой пузырь и мочеиспускательный канал - мочевыводящими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7F178F-13B9-4BF7-B0D2-3D78F2C4118C}" type="slidenum">
              <a:rPr lang="ru-RU"/>
              <a:pPr/>
              <a:t>6</a:t>
            </a:fld>
            <a:endParaRPr 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8583F47A-6210-4AF7-B645-85410797022E}" type="slidenum">
              <a:rPr lang="ru-RU" sz="1200"/>
              <a:pPr algn="r">
                <a:buClrTx/>
                <a:buFontTx/>
                <a:buNone/>
              </a:pPr>
              <a:t>6</a:t>
            </a:fld>
            <a:endParaRPr lang="ru-RU" sz="1200"/>
          </a:p>
        </p:txBody>
      </p:sp>
      <p:sp>
        <p:nvSpPr>
          <p:cNvPr id="21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Давайте рассмотри строение почки.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*Снаружи почка покрыта плотной оболочкой из соединительной ткани.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 Под капсулой расположен корковый слой почек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*Ниже – мозговой слой, *состоящий из пирамидок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*Пирамидки открываются в малые почечные чашки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*Малые чашки впадают в большие почечные чашки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*А те открываются в почечную лоханку. Вспомните, что такое лохань? (Вид корыта). В лоханку поступает моча, которая затем движется по мочеточникам в сторону мочевого пузыря.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Маленькое отступление. Что такое лоханка мы уже выяснили. А что такое лох? Это вид кустарников, их выращивают как декоративные растения и медоносы.  Теперь вы знаете значение слов лох и лоханка и, надеюсь не будете использовать их в качестве ругательства?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Кровь для фильтрации *поступает в почки по почечной артерии, а очищенная кровь собирается в *почечную вену.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ru-RU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3BFEC-CBEF-4A86-A891-C20C18B3DB50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A066565B-AC92-4F94-B08E-C2A6B49A015D}" type="slidenum">
              <a:rPr lang="ru-RU" sz="1200"/>
              <a:pPr algn="r">
                <a:buClrTx/>
                <a:buFontTx/>
                <a:buNone/>
              </a:pPr>
              <a:t>7</a:t>
            </a:fld>
            <a:endParaRPr lang="ru-RU" sz="1200"/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338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ru-RU" sz="900" b="1">
                <a:solidFill>
                  <a:srgbClr val="333399"/>
                </a:solidFill>
                <a:latin typeface="Arial" charset="0"/>
                <a:ea typeface="Lucida Sans Unicode" charset="0"/>
                <a:cs typeface="Lucida Sans Unicode" charset="0"/>
              </a:rPr>
              <a:t>Какими номерами обозначены части нефрона: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Извитой каналец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Капиллярная сеть канальца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Почечная капсула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Собирательная трубочка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>
                <a:latin typeface="Arial" charset="0"/>
                <a:ea typeface="Lucida Sans Unicode" charset="0"/>
                <a:cs typeface="Lucida Sans Unicode" charset="0"/>
              </a:rPr>
              <a:t>Капиллярный клубочек</a:t>
            </a:r>
          </a:p>
          <a:p>
            <a:pPr eaLnBrk="1" hangingPunct="1">
              <a:spcBef>
                <a:spcPts val="338"/>
              </a:spcBef>
              <a:buClrTx/>
              <a:buFontTx/>
              <a:buNone/>
            </a:pPr>
            <a:r>
              <a:rPr lang="ru-RU" sz="900">
                <a:solidFill>
                  <a:srgbClr val="333399"/>
                </a:solidFill>
                <a:latin typeface="Arial" charset="0"/>
                <a:ea typeface="Lucida Sans Unicode" charset="0"/>
                <a:cs typeface="Lucida Sans Unicode" charset="0"/>
              </a:rPr>
              <a:t>*Ответы: 2,1,4,5,3</a:t>
            </a:r>
          </a:p>
          <a:p>
            <a:pPr eaLnBrk="1" hangingPunct="1">
              <a:spcBef>
                <a:spcPts val="338"/>
              </a:spcBef>
              <a:buClrTx/>
              <a:buFontTx/>
              <a:buNone/>
            </a:pPr>
            <a:r>
              <a:rPr lang="ru-RU" sz="900">
                <a:solidFill>
                  <a:srgbClr val="333399"/>
                </a:solidFill>
                <a:latin typeface="Arial" charset="0"/>
                <a:ea typeface="Lucida Sans Unicode" charset="0"/>
                <a:cs typeface="Lucida Sans Unicode" charset="0"/>
              </a:rPr>
              <a:t>Поднимите руку, у кого получилось так же?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01DBB4-A1B4-43A6-BD06-2C5ADE0AF17A}" type="slidenum">
              <a:rPr lang="ru-RU"/>
              <a:pPr/>
              <a:t>11</a:t>
            </a:fld>
            <a:endParaRPr lang="ru-RU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3A8CF491-CA87-49F4-ABC6-9E71643D5D41}" type="slidenum">
              <a:rPr lang="ru-RU" sz="1200"/>
              <a:pPr algn="r">
                <a:buClrTx/>
                <a:buFontTx/>
                <a:buNone/>
              </a:pPr>
              <a:t>11</a:t>
            </a:fld>
            <a:endParaRPr lang="ru-RU" sz="1200"/>
          </a:p>
        </p:txBody>
      </p:sp>
      <p:sp>
        <p:nvSpPr>
          <p:cNvPr id="27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375"/>
              </a:spcBef>
              <a:buClrTx/>
              <a:buFontTx/>
              <a:buNone/>
            </a:pPr>
            <a:r>
              <a:rPr lang="ru-RU" sz="1000" dirty="0">
                <a:solidFill>
                  <a:srgbClr val="800000"/>
                </a:solidFill>
                <a:latin typeface="Arial" charset="0"/>
                <a:ea typeface="Lucida Sans Unicode" charset="0"/>
                <a:cs typeface="Lucida Sans Unicode" charset="0"/>
              </a:rPr>
              <a:t>Сравните состав первичной и вторичной мочи. Объясните разницу.</a:t>
            </a: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r>
              <a:rPr lang="ru-RU" sz="1000" dirty="0">
                <a:solidFill>
                  <a:srgbClr val="800000"/>
                </a:solidFill>
                <a:latin typeface="Arial" charset="0"/>
                <a:ea typeface="Lucida Sans Unicode" charset="0"/>
                <a:cs typeface="Lucida Sans Unicode" charset="0"/>
              </a:rPr>
              <a:t>(Первичная моча содержит полезные вещества: аминокислоты, витамины, глюкозу, часть солей и воды. </a:t>
            </a: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r>
              <a:rPr lang="ru-RU" sz="1000" dirty="0">
                <a:solidFill>
                  <a:srgbClr val="800000"/>
                </a:solidFill>
                <a:latin typeface="Arial" charset="0"/>
                <a:ea typeface="Lucida Sans Unicode" charset="0"/>
                <a:cs typeface="Lucida Sans Unicode" charset="0"/>
              </a:rPr>
              <a:t>Вторичная моча содержит то, что нужно удалить из организма).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«Заболевания мочевыделительной системы и питьевой режим»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30175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Что происходит с первичной мочой в процессе обратного всасывания? Чем она отличается от вторичной? </a:t>
            </a:r>
            <a:endParaRPr lang="ru-RU" altLang="ru-RU" sz="2800" b="1" smtClean="0">
              <a:solidFill>
                <a:srgbClr val="C00000"/>
              </a:solidFill>
            </a:endParaRPr>
          </a:p>
        </p:txBody>
      </p:sp>
      <p:pic>
        <p:nvPicPr>
          <p:cNvPr id="5123" name="Picture 5" descr="http://moytext.ru/pars_docs/refs/199/d-198019/198019_html_592add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66850"/>
            <a:ext cx="424815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4572000" y="2010717"/>
            <a:ext cx="4248472" cy="37444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аминокислоты</a:t>
            </a:r>
          </a:p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вода</a:t>
            </a:r>
          </a:p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соли</a:t>
            </a:r>
          </a:p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аммиак</a:t>
            </a:r>
          </a:p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мочевина</a:t>
            </a:r>
          </a:p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глюкоза</a:t>
            </a:r>
          </a:p>
          <a:p>
            <a:pPr algn="ctr"/>
            <a:r>
              <a:rPr lang="ru-RU" kern="10" dirty="0"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витамины</a:t>
            </a:r>
          </a:p>
        </p:txBody>
      </p:sp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827584" y="2032488"/>
            <a:ext cx="3024336" cy="27363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1737"/>
              </a:avLst>
            </a:prstTxWarp>
          </a:bodyPr>
          <a:lstStyle/>
          <a:p>
            <a:pPr algn="ctr"/>
            <a:r>
              <a:rPr lang="ru-RU" sz="1590" kern="10" dirty="0">
                <a:ln w="324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вода</a:t>
            </a:r>
          </a:p>
          <a:p>
            <a:pPr algn="ctr"/>
            <a:r>
              <a:rPr lang="ru-RU" sz="1590" kern="10" dirty="0">
                <a:ln w="324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соли</a:t>
            </a:r>
          </a:p>
          <a:p>
            <a:pPr algn="ctr"/>
            <a:r>
              <a:rPr lang="ru-RU" sz="1590" kern="10" dirty="0">
                <a:ln w="324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аммиак</a:t>
            </a:r>
          </a:p>
          <a:p>
            <a:pPr algn="ctr"/>
            <a:r>
              <a:rPr lang="ru-RU" sz="1590" kern="10" dirty="0">
                <a:ln w="324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мочевина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Сравните состав первичной и вторичной мочи. </a:t>
            </a:r>
            <a:endParaRPr lang="ru-RU" sz="3200" b="1" dirty="0" smtClean="0">
              <a:solidFill>
                <a:srgbClr val="333399"/>
              </a:solidFill>
              <a:ea typeface="Lucida Sans Unicode" charset="0"/>
              <a:cs typeface="Lucida Sans Unicode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Объясните </a:t>
            </a:r>
            <a:r>
              <a:rPr lang="ru-RU" sz="3200" b="1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разницу</a:t>
            </a:r>
            <a:r>
              <a:rPr lang="ru-RU" sz="3200" b="1" dirty="0">
                <a:solidFill>
                  <a:srgbClr val="800000"/>
                </a:solidFill>
                <a:ea typeface="Lucida Sans Unicode" charset="0"/>
                <a:cs typeface="Lucida Sans Unicode" charset="0"/>
              </a:rPr>
              <a:t>.</a:t>
            </a:r>
            <a:r>
              <a:rPr lang="ru-RU" sz="3200" b="1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55078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56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Первичная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моча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содержит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полезные вещества: аминокислоты, витамины, глюкозу, часть солей и воды. </a:t>
            </a:r>
          </a:p>
          <a:p>
            <a:endParaRPr lang="ru-RU" sz="3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Вторичная моча -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содержит то, что нужно удалить из организм</a:t>
            </a:r>
          </a:p>
        </p:txBody>
      </p:sp>
    </p:spTree>
    <p:extLst>
      <p:ext uri="{BB962C8B-B14F-4D97-AF65-F5344CB8AC3E}">
        <p14:creationId xmlns:p14="http://schemas.microsoft.com/office/powerpoint/2010/main" val="26924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4"/>
          <p:cNvSpPr>
            <a:spLocks noGrp="1"/>
          </p:cNvSpPr>
          <p:nvPr>
            <p:ph sz="quarter" idx="13"/>
          </p:nvPr>
        </p:nvSpPr>
        <p:spPr>
          <a:xfrm>
            <a:off x="179388" y="260350"/>
            <a:ext cx="5905500" cy="6481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Font typeface="Arial" charset="0"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Опишите работу нефрона по следующему плану:</a:t>
            </a:r>
          </a:p>
          <a:p>
            <a:pPr marL="0" indent="0">
              <a:lnSpc>
                <a:spcPct val="115000"/>
              </a:lnSpc>
              <a:buFont typeface="Arial" charset="0"/>
              <a:buNone/>
            </a:pPr>
            <a:r>
              <a:rPr lang="ru-RU" altLang="ru-RU" sz="2500" cap="none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Как плазма крови попадает в каналец нефрона?</a:t>
            </a:r>
          </a:p>
          <a:p>
            <a:pPr marL="0" indent="0">
              <a:lnSpc>
                <a:spcPct val="115000"/>
              </a:lnSpc>
              <a:buFont typeface="Arial" charset="0"/>
              <a:buNone/>
            </a:pPr>
            <a:r>
              <a:rPr lang="ru-RU" altLang="ru-RU" sz="2500" cap="none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Какие вещества содержатся в плазме?</a:t>
            </a:r>
          </a:p>
          <a:p>
            <a:pPr marL="0" indent="0">
              <a:lnSpc>
                <a:spcPct val="115000"/>
              </a:lnSpc>
              <a:buFont typeface="Arial" charset="0"/>
              <a:buNone/>
            </a:pPr>
            <a:r>
              <a:rPr lang="ru-RU" altLang="ru-RU" sz="2500" cap="none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Почему клетки крови  и белки не могут попасть в почечный каналец?</a:t>
            </a:r>
          </a:p>
          <a:p>
            <a:pPr marL="0" indent="0">
              <a:lnSpc>
                <a:spcPct val="115000"/>
              </a:lnSpc>
              <a:buFont typeface="Arial" charset="0"/>
              <a:buNone/>
            </a:pPr>
            <a:r>
              <a:rPr lang="ru-RU" altLang="ru-RU" sz="2500" cap="none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Какие вещества остаются в канальце, а какие всасываются обратно в кровь? </a:t>
            </a:r>
          </a:p>
          <a:p>
            <a:pPr marL="0" indent="0">
              <a:lnSpc>
                <a:spcPct val="115000"/>
              </a:lnSpc>
              <a:buFont typeface="Arial" charset="0"/>
              <a:buNone/>
            </a:pPr>
            <a:r>
              <a:rPr lang="ru-RU" altLang="ru-RU" sz="2500" cap="none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 Каким образом почки поддерживают постоянство состава крови, например, содержания сахара? </a:t>
            </a:r>
            <a:endParaRPr lang="ru-RU" altLang="ru-RU" sz="2500" cap="none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36613"/>
            <a:ext cx="32400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466456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Предупреждение заболеваний почек. Питьевой режим.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gdb.rferl.org/CD4FA2DF-E6CE-468D-928D-ADD4BACFEE1B_w64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3791744" cy="28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26664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причины заболеваний почек, сформулировать профилактические мероприятия и роль воды в организме человека.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3356992"/>
            <a:ext cx="5400600" cy="197708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Гипотеза:  </a:t>
            </a:r>
            <a:r>
              <a:rPr lang="ru-RU" i="1" dirty="0" smtClean="0">
                <a:solidFill>
                  <a:schemeClr val="accent5">
                    <a:lumMod val="10000"/>
                  </a:schemeClr>
                </a:solidFill>
              </a:rPr>
              <a:t>здоровый образ жизни и чистая вода – залог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764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Причины заболевания почек: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02134" cy="4752528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1.Заболевания (ангина, скарлатина, болезни органов дыхания, кариес зубов).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Переохлаждение тела.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Несоблюдение правил личной гигиены.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4.Переедание, однообразное питание, злоупотребление острой пищей.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Вредные привычки.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6. Ядовитые вещества.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Нарушение обмена веществ.</a:t>
            </a:r>
          </a:p>
          <a:p>
            <a:pPr marL="514350" indent="-514350" algn="l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Качество воды.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229600" cy="35283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Предупреждение заболеваний органов мочевыделительной системы. </a:t>
            </a:r>
          </a:p>
          <a:p>
            <a:pPr algn="ctr">
              <a:buNone/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Инфекционные заболевания почек Нарушения в питании и диете. Употребление алкоголя.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8245580" cy="6480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Цистит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330" r="32330"/>
          <a:stretch>
            <a:fillRect/>
          </a:stretch>
        </p:blipFill>
        <p:spPr>
          <a:xfrm>
            <a:off x="5796136" y="836712"/>
            <a:ext cx="280831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4320480" cy="43924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+mj-lt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Воспаление слизистой оболочки мочевого пузыря, наблюдается учащение мочеиспускания с резями и болями внизу.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logoanatom.narod.ru/text/pix/patan/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logoanatom.narod.ru/text/pix/patan/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logoanatom.narod.ru/text/pix/patan/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60648"/>
            <a:ext cx="8030126" cy="720080"/>
          </a:xfrm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Пиелонефрит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pielonefrit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5111750" cy="377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8219256" cy="16561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Инфекционное воспалительное заболевание почек. Наблюдается повышение температуры, озноб, головная боль, болезненность в поясничной области.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412776"/>
            <a:ext cx="7772400" cy="298219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</a:rPr>
              <a:t>« Из всех приключений, уготованных нам жизнью, самое важное и интересное – отправиться в путешествие внутрь себя, исследовать неведомую часть самого себя»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653136"/>
            <a:ext cx="400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Кинорежиссёр Ф. Феллини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60649"/>
            <a:ext cx="7202760" cy="6480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Камни в почках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8318728" cy="236372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Камни затрудняют отток  мочи, острыми краями раздражают слизистые оболочки мочевыводящих путей, вызывая сильную боль.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gigamir.net/static/images/1/14015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148" y="2492896"/>
            <a:ext cx="5976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открытый  бинарный урок Заболевание почек\poch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00" r="2000"/>
          <a:stretch>
            <a:fillRect/>
          </a:stretch>
        </p:blipFill>
        <p:spPr bwMode="auto">
          <a:xfrm>
            <a:off x="467543" y="332656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6864" cy="3168352"/>
          </a:xfrm>
        </p:spPr>
        <p:txBody>
          <a:bodyPr>
            <a:normAutofit/>
          </a:bodyPr>
          <a:lstStyle/>
          <a:p>
            <a:pPr lvl="0"/>
            <a:r>
              <a:rPr lang="ru-RU" sz="3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распространения инфекции в органах мочевыделительной системы </a:t>
            </a:r>
            <a:r>
              <a:rPr lang="ru-RU" sz="3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(нисходящие и восходящие инфекции)</a:t>
            </a:r>
            <a:br>
              <a:rPr lang="ru-RU" sz="3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заболеваний и меры профилактики </a:t>
            </a:r>
            <a:endParaRPr lang="ru-RU" sz="3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9281387"/>
              </p:ext>
            </p:extLst>
          </p:nvPr>
        </p:nvGraphicFramePr>
        <p:xfrm>
          <a:off x="467544" y="908720"/>
          <a:ext cx="835292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685"/>
                <a:gridCol w="4285243"/>
              </a:tblGrid>
              <a:tr h="1071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Нисходящие инфекции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Восходящие инфекции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07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Ангина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Охлаждение организма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07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Заболевания ротовой полости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Простуда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1607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Кариес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Несоблюдение правил личной гигиены.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7965596"/>
              </p:ext>
            </p:extLst>
          </p:nvPr>
        </p:nvGraphicFramePr>
        <p:xfrm>
          <a:off x="179512" y="620688"/>
          <a:ext cx="8857234" cy="529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536754"/>
              </a:tblGrid>
              <a:tr h="80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Причины заболеваний почек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Меры профилактики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14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Возбудители инфекционных заболеваний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Своевременное лечение зубов, ангин, простуд; одежда по сезону, закаливание; соблюдение правил личной гигиены.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693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Острая пища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злоупотреблять острой пищей.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560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Алкоголь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употреблять алкоголь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560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Ядовитые вещества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Осторожное обращение с ядами.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741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Лекарственные средства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Употребление лекарств только по назначению врача.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Питьевой режим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1,5 – 2 литра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650" name="Picture 2" descr="http://img1.liveinternet.ru/images/attach/c/10/110/696/110696495_kakuyu_mineralnuyu_vodu_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672408" cy="293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lux-lady.ru/wp-content/uploads/2012/02/ju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06" y="2252226"/>
            <a:ext cx="2857500" cy="24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all-tut.by/media/files/products/1364049266-%D1%84%D1%80%D1%83%D0%BA%D1%82%D1%8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451486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38156" y="3348138"/>
            <a:ext cx="6318220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Всего организм приобретает и теряет в день около 2,5 л воды. Примерно 1,5 л воды удаляется через почки, остальное – через легкие, кожу, органы пищеварения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8064896" cy="216024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 пошли летом на отдых в лес. Все давно мечтали отдохнуть вместе, в лесу рядом с родником. Было очень жарко, но жара их остановить не могла. А чего бояться, родниковая вода спасет от любой жары!</a:t>
            </a:r>
          </a:p>
          <a:p>
            <a:endParaRPr lang="ru-RU" sz="9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Почему у друзей ухудшилось самочувствие? И почему они не смогли утолить жажду?</a:t>
            </a:r>
            <a:endParaRPr lang="ru-RU" sz="9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правильно утолять жажду?</a:t>
            </a:r>
            <a:endParaRPr lang="ru-RU" sz="9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причина жажды — изменение водно-солевого равновесия в крови.</a:t>
            </a:r>
            <a:endParaRPr lang="ru-RU" sz="9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2097352"/>
          </a:xfrm>
        </p:spPr>
        <p:txBody>
          <a:bodyPr>
            <a:norm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Дистиллированная </a:t>
            </a:r>
            <a:r>
              <a:rPr lang="ru-RU" sz="2400" kern="1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1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вода</a:t>
            </a:r>
            <a:r>
              <a:rPr lang="ru-RU" sz="2400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E4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ru-RU" sz="1800" dirty="0">
              <a:solidFill>
                <a:srgbClr val="1E4A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завуч\Desktop\_1_-_1024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85006" cy="35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me-for-rest.com/uploads/images/news/FotoMertvoeMore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4586"/>
            <a:ext cx="39380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700808"/>
            <a:ext cx="397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(солёная )вод</a:t>
            </a:r>
            <a:r>
              <a:rPr lang="ru-RU" sz="2800" dirty="0" smtClean="0">
                <a:solidFill>
                  <a:srgbClr val="1E4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solidFill>
                <a:srgbClr val="1E4A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332656"/>
            <a:ext cx="8568952" cy="59766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8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Дистиллированная вода </a:t>
            </a: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пригодна для питья.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практически не содержит примеси и посторонние включения.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Необходима в промышленности, лаборатории, медицине и в быту.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дистиллированной воды наиболее близок к чистой природной воде.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нельзя использовать для питья дистиллированную  воду? Приведите аргументы за и против?</a:t>
            </a:r>
          </a:p>
          <a:p>
            <a:pPr algn="just">
              <a:lnSpc>
                <a:spcPct val="80000"/>
              </a:lnSpc>
              <a:buNone/>
            </a:pPr>
            <a:endParaRPr lang="ru-RU" sz="2800" cap="none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Морская вода </a:t>
            </a: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естественный водный раствор различных солей, в котором основную массу составляют ионы натрия, магния, калия, кальция, хлора, серы, а также содержатся взвешенные твердые частицы, растворенные газы, некоторые органические соединения.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литре морской воды содержится  около 35 грамм соли. Почему категорически нельзя пить морскую воду?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Действие дистиллированной воды на клетку 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Ира\Pictures\плазмол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8986809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62985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Проверка домашнего задания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Действие морской воды на клетку…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Ира\Pictures\деплазмол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215238" cy="434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b="1" dirty="0" smtClean="0"/>
              <a:t>Действие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дистиллированная вода снижает концентрацию солей в организме, клетки разбухают, функция их нарушается.</a:t>
            </a:r>
            <a:br>
              <a:rPr lang="ru-RU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800" b="1" dirty="0">
                <a:solidFill>
                  <a:srgbClr val="002060"/>
                </a:solidFill>
                <a:ea typeface="+mj-ea"/>
                <a:cs typeface="+mj-cs"/>
              </a:rPr>
              <a:t>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lvl="0">
              <a:buClr>
                <a:prstClr val="black"/>
              </a:buClr>
            </a:pPr>
            <a:r>
              <a:rPr lang="ru-RU" b="1" dirty="0" smtClean="0">
                <a:solidFill>
                  <a:srgbClr val="002060"/>
                </a:solidFill>
              </a:rPr>
              <a:t>Морская вода - избыток </a:t>
            </a:r>
            <a:r>
              <a:rPr lang="ru-RU" b="1" dirty="0">
                <a:solidFill>
                  <a:srgbClr val="002060"/>
                </a:solidFill>
              </a:rPr>
              <a:t>солей вызывает обезвоживание клеток, так как вода из клеток уйдёт в тканевую жидкость  и работа клеток прекратится.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02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48472" cy="494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488832" cy="6298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Проверка домашнего задания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b="1">
                <a:solidFill>
                  <a:srgbClr val="333399"/>
                </a:solidFill>
              </a:rPr>
              <a:t>Строение </a:t>
            </a:r>
            <a:br>
              <a:rPr lang="ru-RU" sz="4000" b="1">
                <a:solidFill>
                  <a:srgbClr val="333399"/>
                </a:solidFill>
              </a:rPr>
            </a:br>
            <a:r>
              <a:rPr lang="ru-RU" sz="4000" b="1">
                <a:solidFill>
                  <a:srgbClr val="333399"/>
                </a:solidFill>
              </a:rPr>
              <a:t>мочевыделительной системы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484313"/>
            <a:ext cx="7702550" cy="5094287"/>
            <a:chOff x="295" y="935"/>
            <a:chExt cx="4852" cy="320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935"/>
              <a:ext cx="2385" cy="3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2064" y="1479"/>
              <a:ext cx="99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837" y="2749"/>
              <a:ext cx="1179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062" y="1343"/>
              <a:ext cx="997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ru-RU" sz="2400" b="1"/>
                <a:t>ПОЧКИ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2971" y="3112"/>
              <a:ext cx="2131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ru-RU" sz="2400" b="1"/>
                <a:t>МОЧЕВОЙ ПУЗЫРЬ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971" y="2613"/>
              <a:ext cx="2131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ru-RU" sz="2400" b="1"/>
                <a:t>МОЧЕТОЧНИКИ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926" y="3702"/>
              <a:ext cx="2221" cy="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ru-RU" sz="2000" b="1"/>
                <a:t>МОЧЕИСПУСКАТЕЛЬНЫЙ КАНАЛ</a:t>
              </a: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1792" y="3247"/>
              <a:ext cx="1178" cy="409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1474" y="3882"/>
              <a:ext cx="1451" cy="92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787900" y="3284538"/>
            <a:ext cx="3970338" cy="2943225"/>
            <a:chOff x="3016" y="2069"/>
            <a:chExt cx="2501" cy="1854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016" y="2069"/>
              <a:ext cx="2358" cy="23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 i="1">
                  <a:solidFill>
                    <a:srgbClr val="800000"/>
                  </a:solidFill>
                </a:rPr>
                <a:t>МОЧЕВЫВОДЯЩИЕ  ОРГАНЫ</a:t>
              </a: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103" y="2185"/>
              <a:ext cx="414" cy="1738"/>
              <a:chOff x="5103" y="2185"/>
              <a:chExt cx="414" cy="1738"/>
            </a:xfrm>
          </p:grpSpPr>
          <p:cxnSp>
            <p:nvCxnSpPr>
              <p:cNvPr id="6159" name="AutoShape 15"/>
              <p:cNvCxnSpPr>
                <a:cxnSpLocks noChangeShapeType="1"/>
                <a:stCxn id="6157" idx="3"/>
                <a:endCxn id="6153" idx="3"/>
              </p:cNvCxnSpPr>
              <p:nvPr/>
            </p:nvCxnSpPr>
            <p:spPr bwMode="auto">
              <a:xfrm flipH="1">
                <a:off x="5147" y="2185"/>
                <a:ext cx="228" cy="1738"/>
              </a:xfrm>
              <a:prstGeom prst="bentConnector3">
                <a:avLst>
                  <a:gd name="adj1" fmla="val -63032"/>
                </a:avLst>
              </a:prstGeom>
              <a:noFill/>
              <a:ln w="28440" cap="sq">
                <a:solidFill>
                  <a:srgbClr val="8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60" name="AutoShape 16"/>
              <p:cNvCxnSpPr>
                <a:cxnSpLocks noChangeShapeType="1"/>
                <a:stCxn id="6157" idx="3"/>
                <a:endCxn id="6151" idx="3"/>
              </p:cNvCxnSpPr>
              <p:nvPr/>
            </p:nvCxnSpPr>
            <p:spPr bwMode="auto">
              <a:xfrm flipH="1">
                <a:off x="5102" y="2185"/>
                <a:ext cx="273" cy="1071"/>
              </a:xfrm>
              <a:prstGeom prst="bentConnector3">
                <a:avLst>
                  <a:gd name="adj1" fmla="val -52625"/>
                </a:avLst>
              </a:prstGeom>
              <a:noFill/>
              <a:ln w="28440" cap="sq">
                <a:solidFill>
                  <a:srgbClr val="8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61" name="AutoShape 17"/>
              <p:cNvCxnSpPr>
                <a:cxnSpLocks noChangeShapeType="1"/>
                <a:stCxn id="6157" idx="3"/>
                <a:endCxn id="6152" idx="3"/>
              </p:cNvCxnSpPr>
              <p:nvPr/>
            </p:nvCxnSpPr>
            <p:spPr bwMode="auto">
              <a:xfrm flipH="1">
                <a:off x="5102" y="2185"/>
                <a:ext cx="273" cy="572"/>
              </a:xfrm>
              <a:prstGeom prst="bentConnector3">
                <a:avLst>
                  <a:gd name="adj1" fmla="val -52625"/>
                </a:avLst>
              </a:prstGeom>
              <a:noFill/>
              <a:ln w="28440" cap="sq">
                <a:solidFill>
                  <a:srgbClr val="8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859338" y="1412875"/>
            <a:ext cx="3898900" cy="947738"/>
            <a:chOff x="3061" y="890"/>
            <a:chExt cx="2456" cy="597"/>
          </a:xfrm>
        </p:grpSpPr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3061" y="890"/>
              <a:ext cx="2313" cy="23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 i="1">
                  <a:solidFill>
                    <a:srgbClr val="800000"/>
                  </a:solidFill>
                </a:rPr>
                <a:t>МОЧЕОБРАЗУЮЩИЙ ОРГАН</a:t>
              </a:r>
            </a:p>
          </p:txBody>
        </p:sp>
        <p:cxnSp>
          <p:nvCxnSpPr>
            <p:cNvPr id="6164" name="AutoShape 20"/>
            <p:cNvCxnSpPr>
              <a:cxnSpLocks noChangeShapeType="1"/>
              <a:stCxn id="6163" idx="3"/>
              <a:endCxn id="6150" idx="3"/>
            </p:cNvCxnSpPr>
            <p:nvPr/>
          </p:nvCxnSpPr>
          <p:spPr bwMode="auto">
            <a:xfrm flipH="1">
              <a:off x="4059" y="1006"/>
              <a:ext cx="1316" cy="481"/>
            </a:xfrm>
            <a:prstGeom prst="bentConnector3">
              <a:avLst>
                <a:gd name="adj1" fmla="val -10880"/>
              </a:avLst>
            </a:prstGeom>
            <a:noFill/>
            <a:ln w="28440" cap="sq">
              <a:solidFill>
                <a:srgbClr val="8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86557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>
                <a:solidFill>
                  <a:srgbClr val="333399"/>
                </a:solidFill>
              </a:rPr>
              <a:t>Строение почки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87032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0338" y="5949950"/>
            <a:ext cx="5541962" cy="366713"/>
            <a:chOff x="1701" y="3748"/>
            <a:chExt cx="3491" cy="231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1701" y="3838"/>
              <a:ext cx="1469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3016" y="3748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Плотная оболочка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68538" y="1268413"/>
            <a:ext cx="5902325" cy="366712"/>
            <a:chOff x="1429" y="799"/>
            <a:chExt cx="3718" cy="231"/>
          </a:xfrm>
        </p:grpSpPr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429" y="935"/>
              <a:ext cx="1541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971" y="799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Пирамидки мозгового слоя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43213" y="5516563"/>
            <a:ext cx="5399087" cy="366712"/>
            <a:chOff x="1791" y="3475"/>
            <a:chExt cx="3401" cy="231"/>
          </a:xfrm>
        </p:grpSpPr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791" y="3566"/>
              <a:ext cx="1205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016" y="3475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Корковый слой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00363" y="1773238"/>
            <a:ext cx="5270500" cy="366712"/>
            <a:chOff x="1827" y="1117"/>
            <a:chExt cx="3320" cy="231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1827" y="1208"/>
              <a:ext cx="1279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016" y="1117"/>
              <a:ext cx="2131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Мозговой слой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484438" y="4437063"/>
            <a:ext cx="5757862" cy="366712"/>
            <a:chOff x="1565" y="2795"/>
            <a:chExt cx="3627" cy="231"/>
          </a:xfrm>
        </p:grpSpPr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1565" y="2886"/>
              <a:ext cx="1632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3016" y="2795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Малая почечная чашка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700338" y="3500438"/>
            <a:ext cx="5541962" cy="366712"/>
            <a:chOff x="1701" y="2205"/>
            <a:chExt cx="3491" cy="231"/>
          </a:xfrm>
        </p:grpSpPr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1701" y="2295"/>
              <a:ext cx="129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2999" y="2205"/>
              <a:ext cx="2193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Лоханка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484438" y="3933825"/>
            <a:ext cx="5757862" cy="366713"/>
            <a:chOff x="1565" y="2478"/>
            <a:chExt cx="3627" cy="231"/>
          </a:xfrm>
        </p:grpSpPr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1565" y="2614"/>
              <a:ext cx="1450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016" y="2478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Большая почечная чашка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851275" y="2276475"/>
            <a:ext cx="4391025" cy="717550"/>
            <a:chOff x="2426" y="1434"/>
            <a:chExt cx="2766" cy="452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V="1">
              <a:off x="2426" y="1569"/>
              <a:ext cx="634" cy="318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3016" y="1434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Почечная артерия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924300" y="2852738"/>
            <a:ext cx="4318000" cy="501650"/>
            <a:chOff x="2472" y="1797"/>
            <a:chExt cx="2720" cy="316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V="1">
              <a:off x="2472" y="1932"/>
              <a:ext cx="543" cy="182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3016" y="1797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Почечная вена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3563938" y="4941888"/>
            <a:ext cx="4678362" cy="366712"/>
            <a:chOff x="2245" y="3113"/>
            <a:chExt cx="2947" cy="231"/>
          </a:xfrm>
        </p:grpSpPr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2245" y="3204"/>
              <a:ext cx="1122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3016" y="3113"/>
              <a:ext cx="2176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125"/>
                </a:spcBef>
                <a:buClrTx/>
                <a:buFontTx/>
                <a:buNone/>
              </a:pPr>
              <a:r>
                <a:rPr lang="ru-RU" b="1"/>
                <a:t>Мочеточник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319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859338" y="1628775"/>
            <a:ext cx="3970337" cy="489585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Извитой каналец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Капиллярная сеть канальца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Почечная капсула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Собирательная трубочка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Капиллярный клубочек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288" y="476250"/>
            <a:ext cx="8135937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Какими номерами обозначены части нефрона: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1700213"/>
            <a:ext cx="4030662" cy="4822825"/>
            <a:chOff x="295" y="1071"/>
            <a:chExt cx="2539" cy="3038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71"/>
              <a:ext cx="2539" cy="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385" y="317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2000"/>
                </a:spcBef>
                <a:buClrTx/>
                <a:buFontTx/>
                <a:buNone/>
              </a:pPr>
              <a:r>
                <a:rPr lang="ru-RU" sz="3200" b="1"/>
                <a:t>5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85" y="116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2000"/>
                </a:spcBef>
                <a:buClrTx/>
                <a:buFontTx/>
                <a:buNone/>
              </a:pPr>
              <a:r>
                <a:rPr lang="ru-RU" sz="3200" b="1"/>
                <a:t>1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85" y="2754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2000"/>
                </a:spcBef>
                <a:buClrTx/>
                <a:buFontTx/>
                <a:buNone/>
              </a:pPr>
              <a:r>
                <a:rPr lang="ru-RU" sz="3200" b="1"/>
                <a:t>4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40" y="2334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2000"/>
                </a:spcBef>
                <a:buClrTx/>
                <a:buFontTx/>
                <a:buNone/>
              </a:pPr>
              <a:r>
                <a:rPr lang="ru-RU" sz="3200" b="1"/>
                <a:t>3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385" y="1632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2000"/>
                </a:spcBef>
                <a:buClrTx/>
                <a:buFontTx/>
                <a:buNone/>
              </a:pPr>
              <a:r>
                <a:rPr lang="ru-RU" sz="3200" b="1"/>
                <a:t>2</a:t>
              </a: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703" y="1352"/>
              <a:ext cx="117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657" y="1819"/>
              <a:ext cx="1269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V="1">
              <a:off x="567" y="2333"/>
              <a:ext cx="634" cy="187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V="1">
              <a:off x="612" y="2754"/>
              <a:ext cx="634" cy="187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657" y="3363"/>
              <a:ext cx="1814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932363" y="6092825"/>
            <a:ext cx="3743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ru-RU" sz="2400" b="1">
                <a:solidFill>
                  <a:srgbClr val="EB2143"/>
                </a:solidFill>
              </a:rPr>
              <a:t>ОТВЕТЫ: 2,1,4,5,3</a:t>
            </a:r>
          </a:p>
        </p:txBody>
      </p:sp>
    </p:spTree>
    <p:extLst>
      <p:ext uri="{BB962C8B-B14F-4D97-AF65-F5344CB8AC3E}">
        <p14:creationId xmlns:p14="http://schemas.microsoft.com/office/powerpoint/2010/main" val="404628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структуры почки выполняют функции биологического фильтра?</a:t>
            </a:r>
          </a:p>
        </p:txBody>
      </p:sp>
      <p:pic>
        <p:nvPicPr>
          <p:cNvPr id="3075" name="Picture 5" descr="http://facultyfiles.deanza.edu/images/mcpartlanelizabeth/nephr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744193" cy="455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Что такое нефрон? Как он устроен? Как работает? </a:t>
            </a:r>
            <a:endParaRPr lang="ru-RU" altLang="ru-RU" b="1" smtClean="0">
              <a:solidFill>
                <a:srgbClr val="C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44640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1044</Words>
  <Application>Microsoft Office PowerPoint</Application>
  <PresentationFormat>Экран (4:3)</PresentationFormat>
  <Paragraphs>164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Капля</vt:lpstr>
      <vt:lpstr> «Заболевания мочевыделительной системы и питьевой режим»</vt:lpstr>
      <vt:lpstr>« Из всех приключений, уготованных нам жизнью, самое важное и интересное – отправиться в путешествие внутрь себя, исследовать неведомую часть самого себя»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структуры почки выполняют функции биологического фильтра?</vt:lpstr>
      <vt:lpstr>Что такое нефрон? Как он устроен? Как работает? </vt:lpstr>
      <vt:lpstr>Что происходит с первичной мочой в процессе обратного всасывания? Чем она отличается от вторичной? </vt:lpstr>
      <vt:lpstr>Презентация PowerPoint</vt:lpstr>
      <vt:lpstr>Презентация PowerPoint</vt:lpstr>
      <vt:lpstr>Презентация PowerPoint</vt:lpstr>
      <vt:lpstr>Предупреждение заболеваний почек. Питьевой режим. </vt:lpstr>
      <vt:lpstr>Цель урока:  изучить причины заболеваний почек, сформулировать профилактические мероприятия и роль воды в организме человека. </vt:lpstr>
      <vt:lpstr>Причины заболевания почек:</vt:lpstr>
      <vt:lpstr>Презентация PowerPoint</vt:lpstr>
      <vt:lpstr>Цистит </vt:lpstr>
      <vt:lpstr>Пиелонефрит</vt:lpstr>
      <vt:lpstr>Камни в почках</vt:lpstr>
      <vt:lpstr>Презентация PowerPoint</vt:lpstr>
      <vt:lpstr>Пути распространения инфекции в органах мочевыделительной системы  (нисходящие и восходящие инфекции) Причины заболеваний и меры профилактики </vt:lpstr>
      <vt:lpstr>Презентация PowerPoint</vt:lpstr>
      <vt:lpstr>Презентация PowerPoint</vt:lpstr>
      <vt:lpstr>Питьевой режим </vt:lpstr>
      <vt:lpstr>Презентация PowerPoint</vt:lpstr>
      <vt:lpstr>    Дистиллированная  вода                                                          </vt:lpstr>
      <vt:lpstr>Презентация PowerPoint</vt:lpstr>
      <vt:lpstr>Действие дистиллированной воды на клетку …</vt:lpstr>
      <vt:lpstr>Действие морской воды на клетку…</vt:lpstr>
      <vt:lpstr>Действие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Заболевания почек</dc:title>
  <dc:creator>Ира</dc:creator>
  <cp:lastModifiedBy>Гаджи Магомедов</cp:lastModifiedBy>
  <cp:revision>103</cp:revision>
  <dcterms:created xsi:type="dcterms:W3CDTF">2013-02-07T08:53:54Z</dcterms:created>
  <dcterms:modified xsi:type="dcterms:W3CDTF">2018-02-11T19:31:13Z</dcterms:modified>
</cp:coreProperties>
</file>