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8" r:id="rId3"/>
    <p:sldId id="258" r:id="rId4"/>
    <p:sldId id="261" r:id="rId5"/>
    <p:sldId id="262" r:id="rId6"/>
    <p:sldId id="263" r:id="rId7"/>
    <p:sldId id="264" r:id="rId8"/>
    <p:sldId id="270" r:id="rId9"/>
    <p:sldId id="267" r:id="rId10"/>
    <p:sldId id="268" r:id="rId11"/>
    <p:sldId id="269" r:id="rId12"/>
    <p:sldId id="271" r:id="rId13"/>
    <p:sldId id="273" r:id="rId14"/>
    <p:sldId id="272" r:id="rId15"/>
    <p:sldId id="274" r:id="rId16"/>
    <p:sldId id="276" r:id="rId17"/>
    <p:sldId id="300" r:id="rId18"/>
    <p:sldId id="275" r:id="rId19"/>
    <p:sldId id="301" r:id="rId20"/>
    <p:sldId id="278" r:id="rId21"/>
    <p:sldId id="279" r:id="rId22"/>
    <p:sldId id="282" r:id="rId23"/>
    <p:sldId id="286" r:id="rId24"/>
    <p:sldId id="285" r:id="rId25"/>
    <p:sldId id="284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3F7DF-9D1D-477D-83B0-5F3C84815E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EA6919C-448C-4607-97A9-B2FD6DDC7B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rPr>
            <a:t>Опорно-двигательный аппарат</a:t>
          </a:r>
        </a:p>
      </dgm:t>
    </dgm:pt>
    <dgm:pt modelId="{2233AFBC-7F04-481D-B7A8-871567BD01BC}" type="parTrans" cxnId="{A095F84A-5400-42C1-A37D-91B5E6370440}">
      <dgm:prSet/>
      <dgm:spPr/>
      <dgm:t>
        <a:bodyPr/>
        <a:lstStyle/>
        <a:p>
          <a:endParaRPr lang="ru-RU"/>
        </a:p>
      </dgm:t>
    </dgm:pt>
    <dgm:pt modelId="{C4EE8503-AA15-413C-82A0-C13A307AEA2F}" type="sibTrans" cxnId="{A095F84A-5400-42C1-A37D-91B5E6370440}">
      <dgm:prSet/>
      <dgm:spPr/>
      <dgm:t>
        <a:bodyPr/>
        <a:lstStyle/>
        <a:p>
          <a:endParaRPr lang="ru-RU"/>
        </a:p>
      </dgm:t>
    </dgm:pt>
    <dgm:pt modelId="{F0AE9BE4-CBFD-41C7-B69E-FF10ED143B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  <a:t>пассивная часть </a:t>
          </a:r>
          <a:b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</a:b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  <a:t>(скелет)</a:t>
          </a:r>
        </a:p>
      </dgm:t>
    </dgm:pt>
    <dgm:pt modelId="{19A0A851-4DBA-4424-B554-364A4791BD49}" type="parTrans" cxnId="{5946F83E-D489-48C7-8ADB-E6A30FA6FFB6}">
      <dgm:prSet/>
      <dgm:spPr/>
      <dgm:t>
        <a:bodyPr/>
        <a:lstStyle/>
        <a:p>
          <a:endParaRPr lang="ru-RU"/>
        </a:p>
      </dgm:t>
    </dgm:pt>
    <dgm:pt modelId="{75A25D3A-7BE3-4E1C-A575-A4119EDC21C1}" type="sibTrans" cxnId="{5946F83E-D489-48C7-8ADB-E6A30FA6FFB6}">
      <dgm:prSet/>
      <dgm:spPr/>
      <dgm:t>
        <a:bodyPr/>
        <a:lstStyle/>
        <a:p>
          <a:endParaRPr lang="ru-RU"/>
        </a:p>
      </dgm:t>
    </dgm:pt>
    <dgm:pt modelId="{5D8A8119-F399-4AAA-9637-284E7FA8976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  <a:t>активная часть (мышцы)</a:t>
          </a:r>
        </a:p>
      </dgm:t>
    </dgm:pt>
    <dgm:pt modelId="{153F80C4-9E7C-4955-9BB4-1F7EFD8D5C16}" type="parTrans" cxnId="{7C4BEF33-CBBF-40D0-B714-C0CF2095D707}">
      <dgm:prSet/>
      <dgm:spPr/>
      <dgm:t>
        <a:bodyPr/>
        <a:lstStyle/>
        <a:p>
          <a:endParaRPr lang="ru-RU"/>
        </a:p>
      </dgm:t>
    </dgm:pt>
    <dgm:pt modelId="{70924E92-0092-4DEC-9C80-9773549E45AE}" type="sibTrans" cxnId="{7C4BEF33-CBBF-40D0-B714-C0CF2095D707}">
      <dgm:prSet/>
      <dgm:spPr/>
      <dgm:t>
        <a:bodyPr/>
        <a:lstStyle/>
        <a:p>
          <a:endParaRPr lang="ru-RU"/>
        </a:p>
      </dgm:t>
    </dgm:pt>
    <dgm:pt modelId="{BB868D19-B399-4B3C-A315-856F969C3980}" type="pres">
      <dgm:prSet presAssocID="{0293F7DF-9D1D-477D-83B0-5F3C84815E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F8A3D9-828F-48D8-A8A2-C48E55F3BAC5}" type="pres">
      <dgm:prSet presAssocID="{AEA6919C-448C-4607-97A9-B2FD6DDC7BA7}" presName="hierRoot1" presStyleCnt="0">
        <dgm:presLayoutVars>
          <dgm:hierBranch/>
        </dgm:presLayoutVars>
      </dgm:prSet>
      <dgm:spPr/>
    </dgm:pt>
    <dgm:pt modelId="{C0C21633-9C39-48D1-A111-73A5C4324930}" type="pres">
      <dgm:prSet presAssocID="{AEA6919C-448C-4607-97A9-B2FD6DDC7BA7}" presName="rootComposite1" presStyleCnt="0"/>
      <dgm:spPr/>
    </dgm:pt>
    <dgm:pt modelId="{A4FFAFE1-CB00-44A1-85C5-B492C76A133A}" type="pres">
      <dgm:prSet presAssocID="{AEA6919C-448C-4607-97A9-B2FD6DDC7BA7}" presName="rootText1" presStyleLbl="node0" presStyleIdx="0" presStyleCnt="1" custScaleX="182272" custLinFactNeighborX="3839" custLinFactNeighborY="-120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16BE4B-F481-4F5F-A235-806D33FE18B0}" type="pres">
      <dgm:prSet presAssocID="{AEA6919C-448C-4607-97A9-B2FD6DDC7B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B0FCF26-8902-46B2-A459-1AEA01D74450}" type="pres">
      <dgm:prSet presAssocID="{AEA6919C-448C-4607-97A9-B2FD6DDC7BA7}" presName="hierChild2" presStyleCnt="0"/>
      <dgm:spPr/>
    </dgm:pt>
    <dgm:pt modelId="{7F51590D-15A7-4DF5-B713-4C7E6830EDA3}" type="pres">
      <dgm:prSet presAssocID="{19A0A851-4DBA-4424-B554-364A4791BD49}" presName="Name35" presStyleLbl="parChTrans1D2" presStyleIdx="0" presStyleCnt="2"/>
      <dgm:spPr/>
      <dgm:t>
        <a:bodyPr/>
        <a:lstStyle/>
        <a:p>
          <a:endParaRPr lang="ru-RU"/>
        </a:p>
      </dgm:t>
    </dgm:pt>
    <dgm:pt modelId="{F5453BC5-F87C-4BCC-97AE-CBB0F8A650B8}" type="pres">
      <dgm:prSet presAssocID="{F0AE9BE4-CBFD-41C7-B69E-FF10ED143BC9}" presName="hierRoot2" presStyleCnt="0">
        <dgm:presLayoutVars>
          <dgm:hierBranch/>
        </dgm:presLayoutVars>
      </dgm:prSet>
      <dgm:spPr/>
    </dgm:pt>
    <dgm:pt modelId="{8D3C2D77-F490-47D3-A945-7346099F16F6}" type="pres">
      <dgm:prSet presAssocID="{F0AE9BE4-CBFD-41C7-B69E-FF10ED143BC9}" presName="rootComposite" presStyleCnt="0"/>
      <dgm:spPr/>
    </dgm:pt>
    <dgm:pt modelId="{6D2BB802-BA3B-40E7-AB73-8F8571A402B8}" type="pres">
      <dgm:prSet presAssocID="{F0AE9BE4-CBFD-41C7-B69E-FF10ED143B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125D7E-EDF5-4483-83B3-1815035AC325}" type="pres">
      <dgm:prSet presAssocID="{F0AE9BE4-CBFD-41C7-B69E-FF10ED143B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41B0B023-745A-4EAF-87E2-A4220C37450A}" type="pres">
      <dgm:prSet presAssocID="{F0AE9BE4-CBFD-41C7-B69E-FF10ED143BC9}" presName="hierChild4" presStyleCnt="0"/>
      <dgm:spPr/>
    </dgm:pt>
    <dgm:pt modelId="{061AF4A7-55E8-43FF-B2D5-26C204EC6F08}" type="pres">
      <dgm:prSet presAssocID="{F0AE9BE4-CBFD-41C7-B69E-FF10ED143BC9}" presName="hierChild5" presStyleCnt="0"/>
      <dgm:spPr/>
    </dgm:pt>
    <dgm:pt modelId="{B6C55A8B-4B69-4905-BBE9-DD283D1AFB2A}" type="pres">
      <dgm:prSet presAssocID="{153F80C4-9E7C-4955-9BB4-1F7EFD8D5C16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BF313D-16EC-4E88-9D41-1F56DCB8D99D}" type="pres">
      <dgm:prSet presAssocID="{5D8A8119-F399-4AAA-9637-284E7FA8976B}" presName="hierRoot2" presStyleCnt="0">
        <dgm:presLayoutVars>
          <dgm:hierBranch/>
        </dgm:presLayoutVars>
      </dgm:prSet>
      <dgm:spPr/>
    </dgm:pt>
    <dgm:pt modelId="{DA57F252-FB96-4347-B8CB-D12134CB1CCF}" type="pres">
      <dgm:prSet presAssocID="{5D8A8119-F399-4AAA-9637-284E7FA8976B}" presName="rootComposite" presStyleCnt="0"/>
      <dgm:spPr/>
    </dgm:pt>
    <dgm:pt modelId="{30AFFA14-F979-485D-8912-E9A23A832989}" type="pres">
      <dgm:prSet presAssocID="{5D8A8119-F399-4AAA-9637-284E7FA8976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7DBD9-96C1-4734-BAC8-1E86F5087962}" type="pres">
      <dgm:prSet presAssocID="{5D8A8119-F399-4AAA-9637-284E7FA8976B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F1F38A-D060-454A-846E-68FAE8B2FCDC}" type="pres">
      <dgm:prSet presAssocID="{5D8A8119-F399-4AAA-9637-284E7FA8976B}" presName="hierChild4" presStyleCnt="0"/>
      <dgm:spPr/>
    </dgm:pt>
    <dgm:pt modelId="{B80CED98-14E5-4A3C-A2FF-EB39974AF135}" type="pres">
      <dgm:prSet presAssocID="{5D8A8119-F399-4AAA-9637-284E7FA8976B}" presName="hierChild5" presStyleCnt="0"/>
      <dgm:spPr/>
    </dgm:pt>
    <dgm:pt modelId="{695C2E55-47D3-4EE7-8406-10DEE7149B92}" type="pres">
      <dgm:prSet presAssocID="{AEA6919C-448C-4607-97A9-B2FD6DDC7BA7}" presName="hierChild3" presStyleCnt="0"/>
      <dgm:spPr/>
    </dgm:pt>
  </dgm:ptLst>
  <dgm:cxnLst>
    <dgm:cxn modelId="{4922E053-AD82-40E8-8345-4114B194BDD7}" type="presOf" srcId="{0293F7DF-9D1D-477D-83B0-5F3C84815EC8}" destId="{BB868D19-B399-4B3C-A315-856F969C3980}" srcOrd="0" destOrd="0" presId="urn:microsoft.com/office/officeart/2005/8/layout/orgChart1"/>
    <dgm:cxn modelId="{EDDBEC27-A427-4745-91F7-C859C19F6362}" type="presOf" srcId="{5D8A8119-F399-4AAA-9637-284E7FA8976B}" destId="{30AFFA14-F979-485D-8912-E9A23A832989}" srcOrd="0" destOrd="0" presId="urn:microsoft.com/office/officeart/2005/8/layout/orgChart1"/>
    <dgm:cxn modelId="{EDB8EF66-FB4F-4C9D-9A76-8260CD0AA4CB}" type="presOf" srcId="{F0AE9BE4-CBFD-41C7-B69E-FF10ED143BC9}" destId="{64125D7E-EDF5-4483-83B3-1815035AC325}" srcOrd="1" destOrd="0" presId="urn:microsoft.com/office/officeart/2005/8/layout/orgChart1"/>
    <dgm:cxn modelId="{A095F84A-5400-42C1-A37D-91B5E6370440}" srcId="{0293F7DF-9D1D-477D-83B0-5F3C84815EC8}" destId="{AEA6919C-448C-4607-97A9-B2FD6DDC7BA7}" srcOrd="0" destOrd="0" parTransId="{2233AFBC-7F04-481D-B7A8-871567BD01BC}" sibTransId="{C4EE8503-AA15-413C-82A0-C13A307AEA2F}"/>
    <dgm:cxn modelId="{2A655FDF-3E47-4D06-B93D-83A8C81DABCA}" type="presOf" srcId="{5D8A8119-F399-4AAA-9637-284E7FA8976B}" destId="{7227DBD9-96C1-4734-BAC8-1E86F5087962}" srcOrd="1" destOrd="0" presId="urn:microsoft.com/office/officeart/2005/8/layout/orgChart1"/>
    <dgm:cxn modelId="{E24FFE7D-B2F4-458B-B475-6AFB0FE426BA}" type="presOf" srcId="{AEA6919C-448C-4607-97A9-B2FD6DDC7BA7}" destId="{FC16BE4B-F481-4F5F-A235-806D33FE18B0}" srcOrd="1" destOrd="0" presId="urn:microsoft.com/office/officeart/2005/8/layout/orgChart1"/>
    <dgm:cxn modelId="{353AB6C8-37A4-44E6-9882-31448903C431}" type="presOf" srcId="{AEA6919C-448C-4607-97A9-B2FD6DDC7BA7}" destId="{A4FFAFE1-CB00-44A1-85C5-B492C76A133A}" srcOrd="0" destOrd="0" presId="urn:microsoft.com/office/officeart/2005/8/layout/orgChart1"/>
    <dgm:cxn modelId="{9270A55D-9CDC-44CB-A2B0-CAAC02D7B7AF}" type="presOf" srcId="{19A0A851-4DBA-4424-B554-364A4791BD49}" destId="{7F51590D-15A7-4DF5-B713-4C7E6830EDA3}" srcOrd="0" destOrd="0" presId="urn:microsoft.com/office/officeart/2005/8/layout/orgChart1"/>
    <dgm:cxn modelId="{3F667A48-C64F-4779-9458-9CE32D2284D0}" type="presOf" srcId="{F0AE9BE4-CBFD-41C7-B69E-FF10ED143BC9}" destId="{6D2BB802-BA3B-40E7-AB73-8F8571A402B8}" srcOrd="0" destOrd="0" presId="urn:microsoft.com/office/officeart/2005/8/layout/orgChart1"/>
    <dgm:cxn modelId="{5946F83E-D489-48C7-8ADB-E6A30FA6FFB6}" srcId="{AEA6919C-448C-4607-97A9-B2FD6DDC7BA7}" destId="{F0AE9BE4-CBFD-41C7-B69E-FF10ED143BC9}" srcOrd="0" destOrd="0" parTransId="{19A0A851-4DBA-4424-B554-364A4791BD49}" sibTransId="{75A25D3A-7BE3-4E1C-A575-A4119EDC21C1}"/>
    <dgm:cxn modelId="{D1F10E2D-3124-4B70-A20C-60C655E7F51C}" type="presOf" srcId="{153F80C4-9E7C-4955-9BB4-1F7EFD8D5C16}" destId="{B6C55A8B-4B69-4905-BBE9-DD283D1AFB2A}" srcOrd="0" destOrd="0" presId="urn:microsoft.com/office/officeart/2005/8/layout/orgChart1"/>
    <dgm:cxn modelId="{7C4BEF33-CBBF-40D0-B714-C0CF2095D707}" srcId="{AEA6919C-448C-4607-97A9-B2FD6DDC7BA7}" destId="{5D8A8119-F399-4AAA-9637-284E7FA8976B}" srcOrd="1" destOrd="0" parTransId="{153F80C4-9E7C-4955-9BB4-1F7EFD8D5C16}" sibTransId="{70924E92-0092-4DEC-9C80-9773549E45AE}"/>
    <dgm:cxn modelId="{DE821B45-B9D7-4044-B238-587FAF052B15}" type="presParOf" srcId="{BB868D19-B399-4B3C-A315-856F969C3980}" destId="{91F8A3D9-828F-48D8-A8A2-C48E55F3BAC5}" srcOrd="0" destOrd="0" presId="urn:microsoft.com/office/officeart/2005/8/layout/orgChart1"/>
    <dgm:cxn modelId="{2FDB7FCF-C8A0-401A-B20A-99E8772791D9}" type="presParOf" srcId="{91F8A3D9-828F-48D8-A8A2-C48E55F3BAC5}" destId="{C0C21633-9C39-48D1-A111-73A5C4324930}" srcOrd="0" destOrd="0" presId="urn:microsoft.com/office/officeart/2005/8/layout/orgChart1"/>
    <dgm:cxn modelId="{C0207244-5432-474F-9082-D6CFE923B0EE}" type="presParOf" srcId="{C0C21633-9C39-48D1-A111-73A5C4324930}" destId="{A4FFAFE1-CB00-44A1-85C5-B492C76A133A}" srcOrd="0" destOrd="0" presId="urn:microsoft.com/office/officeart/2005/8/layout/orgChart1"/>
    <dgm:cxn modelId="{8EB108C1-E22D-4F38-AED2-0865C5BC283A}" type="presParOf" srcId="{C0C21633-9C39-48D1-A111-73A5C4324930}" destId="{FC16BE4B-F481-4F5F-A235-806D33FE18B0}" srcOrd="1" destOrd="0" presId="urn:microsoft.com/office/officeart/2005/8/layout/orgChart1"/>
    <dgm:cxn modelId="{ED99EC9B-EF40-4D7A-9AB3-45A689EB258B}" type="presParOf" srcId="{91F8A3D9-828F-48D8-A8A2-C48E55F3BAC5}" destId="{0B0FCF26-8902-46B2-A459-1AEA01D74450}" srcOrd="1" destOrd="0" presId="urn:microsoft.com/office/officeart/2005/8/layout/orgChart1"/>
    <dgm:cxn modelId="{78B8482A-BAEA-4F26-9568-A7C53975BBFF}" type="presParOf" srcId="{0B0FCF26-8902-46B2-A459-1AEA01D74450}" destId="{7F51590D-15A7-4DF5-B713-4C7E6830EDA3}" srcOrd="0" destOrd="0" presId="urn:microsoft.com/office/officeart/2005/8/layout/orgChart1"/>
    <dgm:cxn modelId="{92BAD496-B4A9-4A4B-8120-2275001E3DD4}" type="presParOf" srcId="{0B0FCF26-8902-46B2-A459-1AEA01D74450}" destId="{F5453BC5-F87C-4BCC-97AE-CBB0F8A650B8}" srcOrd="1" destOrd="0" presId="urn:microsoft.com/office/officeart/2005/8/layout/orgChart1"/>
    <dgm:cxn modelId="{17C240A5-79A6-40B8-AE15-44D09D13789D}" type="presParOf" srcId="{F5453BC5-F87C-4BCC-97AE-CBB0F8A650B8}" destId="{8D3C2D77-F490-47D3-A945-7346099F16F6}" srcOrd="0" destOrd="0" presId="urn:microsoft.com/office/officeart/2005/8/layout/orgChart1"/>
    <dgm:cxn modelId="{C1D84578-3635-4F00-A181-4C02111AF25E}" type="presParOf" srcId="{8D3C2D77-F490-47D3-A945-7346099F16F6}" destId="{6D2BB802-BA3B-40E7-AB73-8F8571A402B8}" srcOrd="0" destOrd="0" presId="urn:microsoft.com/office/officeart/2005/8/layout/orgChart1"/>
    <dgm:cxn modelId="{EEA64DF6-121B-49F0-B74C-2B30557AFC8D}" type="presParOf" srcId="{8D3C2D77-F490-47D3-A945-7346099F16F6}" destId="{64125D7E-EDF5-4483-83B3-1815035AC325}" srcOrd="1" destOrd="0" presId="urn:microsoft.com/office/officeart/2005/8/layout/orgChart1"/>
    <dgm:cxn modelId="{B00BFCA8-DD9E-47B3-ADCE-9BE875EBEE59}" type="presParOf" srcId="{F5453BC5-F87C-4BCC-97AE-CBB0F8A650B8}" destId="{41B0B023-745A-4EAF-87E2-A4220C37450A}" srcOrd="1" destOrd="0" presId="urn:microsoft.com/office/officeart/2005/8/layout/orgChart1"/>
    <dgm:cxn modelId="{2DC51234-0436-4ADC-88EE-1B55157A3623}" type="presParOf" srcId="{F5453BC5-F87C-4BCC-97AE-CBB0F8A650B8}" destId="{061AF4A7-55E8-43FF-B2D5-26C204EC6F08}" srcOrd="2" destOrd="0" presId="urn:microsoft.com/office/officeart/2005/8/layout/orgChart1"/>
    <dgm:cxn modelId="{320D265E-BBA9-4966-9B9F-2BE5778A5537}" type="presParOf" srcId="{0B0FCF26-8902-46B2-A459-1AEA01D74450}" destId="{B6C55A8B-4B69-4905-BBE9-DD283D1AFB2A}" srcOrd="2" destOrd="0" presId="urn:microsoft.com/office/officeart/2005/8/layout/orgChart1"/>
    <dgm:cxn modelId="{7FF9D13B-C577-46AA-A315-61F35D1052DA}" type="presParOf" srcId="{0B0FCF26-8902-46B2-A459-1AEA01D74450}" destId="{DBBF313D-16EC-4E88-9D41-1F56DCB8D99D}" srcOrd="3" destOrd="0" presId="urn:microsoft.com/office/officeart/2005/8/layout/orgChart1"/>
    <dgm:cxn modelId="{20ABFC50-764B-4A7A-B797-7D9DFE66A142}" type="presParOf" srcId="{DBBF313D-16EC-4E88-9D41-1F56DCB8D99D}" destId="{DA57F252-FB96-4347-B8CB-D12134CB1CCF}" srcOrd="0" destOrd="0" presId="urn:microsoft.com/office/officeart/2005/8/layout/orgChart1"/>
    <dgm:cxn modelId="{FEC04223-C773-4B44-89A1-21AFE99945D3}" type="presParOf" srcId="{DA57F252-FB96-4347-B8CB-D12134CB1CCF}" destId="{30AFFA14-F979-485D-8912-E9A23A832989}" srcOrd="0" destOrd="0" presId="urn:microsoft.com/office/officeart/2005/8/layout/orgChart1"/>
    <dgm:cxn modelId="{3070FD4F-787C-4F2F-B63F-3BF5185A435D}" type="presParOf" srcId="{DA57F252-FB96-4347-B8CB-D12134CB1CCF}" destId="{7227DBD9-96C1-4734-BAC8-1E86F5087962}" srcOrd="1" destOrd="0" presId="urn:microsoft.com/office/officeart/2005/8/layout/orgChart1"/>
    <dgm:cxn modelId="{C20687B1-545F-4535-8342-4BB39725F85A}" type="presParOf" srcId="{DBBF313D-16EC-4E88-9D41-1F56DCB8D99D}" destId="{9CF1F38A-D060-454A-846E-68FAE8B2FCDC}" srcOrd="1" destOrd="0" presId="urn:microsoft.com/office/officeart/2005/8/layout/orgChart1"/>
    <dgm:cxn modelId="{54FF5A4E-0F57-42F1-BBD0-1AF11F47F71B}" type="presParOf" srcId="{DBBF313D-16EC-4E88-9D41-1F56DCB8D99D}" destId="{B80CED98-14E5-4A3C-A2FF-EB39974AF135}" srcOrd="2" destOrd="0" presId="urn:microsoft.com/office/officeart/2005/8/layout/orgChart1"/>
    <dgm:cxn modelId="{A676DC94-5FED-426D-B49F-795F2924389D}" type="presParOf" srcId="{91F8A3D9-828F-48D8-A8A2-C48E55F3BAC5}" destId="{695C2E55-47D3-4EE7-8406-10DEE7149B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55A8B-4B69-4905-BBE9-DD283D1AFB2A}">
      <dsp:nvSpPr>
        <dsp:cNvPr id="0" name=""/>
        <dsp:cNvSpPr/>
      </dsp:nvSpPr>
      <dsp:spPr>
        <a:xfrm>
          <a:off x="4246586" y="2432204"/>
          <a:ext cx="2103426" cy="100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550"/>
              </a:lnTo>
              <a:lnTo>
                <a:pt x="2103426" y="613550"/>
              </a:lnTo>
              <a:lnTo>
                <a:pt x="2103426" y="100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1590D-15A7-4DF5-B713-4C7E6830EDA3}">
      <dsp:nvSpPr>
        <dsp:cNvPr id="0" name=""/>
        <dsp:cNvSpPr/>
      </dsp:nvSpPr>
      <dsp:spPr>
        <a:xfrm>
          <a:off x="1858129" y="2432204"/>
          <a:ext cx="2388457" cy="1003342"/>
        </a:xfrm>
        <a:custGeom>
          <a:avLst/>
          <a:gdLst/>
          <a:ahLst/>
          <a:cxnLst/>
          <a:rect l="0" t="0" r="0" b="0"/>
          <a:pathLst>
            <a:path>
              <a:moveTo>
                <a:pt x="2388457" y="0"/>
              </a:moveTo>
              <a:lnTo>
                <a:pt x="2388457" y="613550"/>
              </a:lnTo>
              <a:lnTo>
                <a:pt x="0" y="613550"/>
              </a:lnTo>
              <a:lnTo>
                <a:pt x="0" y="100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FAFE1-CB00-44A1-85C5-B492C76A133A}">
      <dsp:nvSpPr>
        <dsp:cNvPr id="0" name=""/>
        <dsp:cNvSpPr/>
      </dsp:nvSpPr>
      <dsp:spPr>
        <a:xfrm>
          <a:off x="863344" y="576053"/>
          <a:ext cx="6766485" cy="1856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400" b="1" i="1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rPr>
            <a:t>Опорно-двигательный аппарат</a:t>
          </a:r>
        </a:p>
      </dsp:txBody>
      <dsp:txXfrm>
        <a:off x="863344" y="576053"/>
        <a:ext cx="6766485" cy="1856150"/>
      </dsp:txXfrm>
    </dsp:sp>
    <dsp:sp modelId="{6D2BB802-BA3B-40E7-AB73-8F8571A402B8}">
      <dsp:nvSpPr>
        <dsp:cNvPr id="0" name=""/>
        <dsp:cNvSpPr/>
      </dsp:nvSpPr>
      <dsp:spPr>
        <a:xfrm>
          <a:off x="1978" y="3435546"/>
          <a:ext cx="3712301" cy="1856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400" b="1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  <a:t>пассивная часть </a:t>
          </a:r>
          <a:br>
            <a:rPr kumimoji="0" lang="ru-RU" altLang="ru-RU" sz="4400" b="1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</a:br>
          <a:r>
            <a:rPr kumimoji="0" lang="ru-RU" altLang="ru-RU" sz="4400" b="1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  <a:t>(скелет)</a:t>
          </a:r>
        </a:p>
      </dsp:txBody>
      <dsp:txXfrm>
        <a:off x="1978" y="3435546"/>
        <a:ext cx="3712301" cy="1856150"/>
      </dsp:txXfrm>
    </dsp:sp>
    <dsp:sp modelId="{30AFFA14-F979-485D-8912-E9A23A832989}">
      <dsp:nvSpPr>
        <dsp:cNvPr id="0" name=""/>
        <dsp:cNvSpPr/>
      </dsp:nvSpPr>
      <dsp:spPr>
        <a:xfrm>
          <a:off x="4493863" y="3435546"/>
          <a:ext cx="3712301" cy="1856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400" b="1" i="0" u="none" strike="noStrike" kern="1200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Monotype Corsiva" pitchFamily="66" charset="0"/>
            </a:rPr>
            <a:t>активная часть (мышцы)</a:t>
          </a:r>
        </a:p>
      </dsp:txBody>
      <dsp:txXfrm>
        <a:off x="4493863" y="3435546"/>
        <a:ext cx="3712301" cy="1856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6B2A-35BE-46A2-8552-708D4C55C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7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F9D1-8049-4414-A8D8-73A2C4DFD4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536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1B959-2F23-44AD-A312-054EE44D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7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78C3-B38A-461C-A56F-05787DED4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4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3C01-58E9-461D-BA6F-CCA568E3C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8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E3FD16-8CEC-4CF8-ACA2-8FBE55A2A2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1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Строение скелета. Значение скелета.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Скелет человека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526209" cy="267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140968"/>
            <a:ext cx="10674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8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2132856"/>
            <a:ext cx="4608512" cy="39608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4000"/>
              </a:lnSpc>
              <a:buFontTx/>
              <a:buNone/>
            </a:pPr>
            <a:r>
              <a:rPr lang="ru-RU" altLang="ru-RU" sz="2400" dirty="0" smtClean="0"/>
              <a:t>Позвоночный столб новорожденного почти прямой, а при дальнейшем развитии образуются изгибы позвоночника. </a:t>
            </a:r>
          </a:p>
          <a:p>
            <a:pPr eaLnBrk="1" hangingPunct="1">
              <a:lnSpc>
                <a:spcPct val="114000"/>
              </a:lnSpc>
              <a:buFontTx/>
              <a:buNone/>
            </a:pPr>
            <a:r>
              <a:rPr lang="ru-RU" altLang="ru-RU" sz="2400" dirty="0" smtClean="0"/>
              <a:t>Позвоночник имеет </a:t>
            </a:r>
            <a:br>
              <a:rPr lang="ru-RU" altLang="ru-RU" sz="2400" dirty="0" smtClean="0"/>
            </a:br>
            <a:r>
              <a:rPr lang="ru-RU" altLang="ru-RU" sz="2400" dirty="0" smtClean="0"/>
              <a:t>два изгиба вперед - </a:t>
            </a:r>
            <a:r>
              <a:rPr lang="ru-RU" alt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лордозы</a:t>
            </a:r>
            <a:r>
              <a:rPr lang="ru-RU" altLang="ru-RU" sz="2400" dirty="0" smtClean="0"/>
              <a:t> (шейный и поясничный) </a:t>
            </a:r>
          </a:p>
          <a:p>
            <a:pPr eaLnBrk="1" hangingPunct="1">
              <a:lnSpc>
                <a:spcPct val="114000"/>
              </a:lnSpc>
              <a:buFontTx/>
              <a:buNone/>
            </a:pPr>
            <a:r>
              <a:rPr lang="ru-RU" altLang="ru-RU" sz="2400" dirty="0" smtClean="0"/>
              <a:t>и два изгиба назад - </a:t>
            </a:r>
            <a:r>
              <a:rPr lang="ru-RU" alt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кифозы </a:t>
            </a:r>
            <a:r>
              <a:rPr lang="ru-RU" altLang="ru-RU" sz="2400" dirty="0" smtClean="0"/>
              <a:t>(грудной и крестцовый).</a:t>
            </a:r>
          </a:p>
        </p:txBody>
      </p:sp>
      <p:pic>
        <p:nvPicPr>
          <p:cNvPr id="15363" name="Picture 7" descr="строение позвоночн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3671888" cy="4681538"/>
          </a:xfr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/>
              <a:t>Позвоночник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375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2132856"/>
            <a:ext cx="4038600" cy="22606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sz="2400" dirty="0" smtClean="0"/>
              <a:t>Основное назначение изгибов – </a:t>
            </a:r>
          </a:p>
          <a:p>
            <a:pPr algn="just" eaLnBrk="1" hangingPunct="1">
              <a:buFontTx/>
              <a:buNone/>
            </a:pPr>
            <a:r>
              <a:rPr lang="ru-RU" altLang="ru-RU" dirty="0" smtClean="0"/>
              <a:t>	</a:t>
            </a:r>
            <a:r>
              <a:rPr lang="ru-RU" altLang="ru-RU" sz="2400" dirty="0" smtClean="0"/>
              <a:t>ослабление сотрясения головы и туловища при ходьбе, беге, прыжках.</a:t>
            </a:r>
            <a:r>
              <a:rPr lang="ru-RU" altLang="ru-RU" sz="2800" dirty="0" smtClean="0"/>
              <a:t> </a:t>
            </a:r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16387" name="Picture 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628800"/>
            <a:ext cx="4038600" cy="4983480"/>
          </a:xfr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/>
              <a:t>Позвоночник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588224" y="242088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6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позвоночник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2482850" cy="6597650"/>
          </a:xfr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крестец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588" y="1196975"/>
            <a:ext cx="2198687" cy="2592388"/>
          </a:xfrm>
          <a:noFill/>
          <a:ln w="31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копчик 1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221163"/>
            <a:ext cx="1727200" cy="2260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16" descr="позвонок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3" y="2133600"/>
            <a:ext cx="3436937" cy="3644900"/>
          </a:xfrm>
          <a:noFill/>
          <a:ln w="317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Позвоночник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1789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Позвонок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837" y="3717032"/>
            <a:ext cx="3920326" cy="30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628800"/>
            <a:ext cx="8496944" cy="2663825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Позвонок состоит из тела и дуги, от которой отходит 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 отростков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остистый, 2 поперечных и 4 суставных. </a:t>
            </a:r>
          </a:p>
          <a:p>
            <a:pPr>
              <a:buFontTx/>
              <a:buNone/>
            </a:pPr>
            <a:r>
              <a:rPr lang="ru-RU" alt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Тело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позвонка обращено вперед, а </a:t>
            </a:r>
            <a:r>
              <a:rPr lang="ru-RU" alt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остистый отросток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назад. </a:t>
            </a:r>
          </a:p>
          <a:p>
            <a:pPr>
              <a:buFontTx/>
              <a:buNone/>
            </a:pP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середине находится позвоночное отверстие; отверстия всех позвонков образуют канал, в котором находится спинной мозг.</a:t>
            </a:r>
          </a:p>
        </p:txBody>
      </p:sp>
    </p:spTree>
    <p:extLst>
      <p:ext uri="{BB962C8B-B14F-4D97-AF65-F5344CB8AC3E}">
        <p14:creationId xmlns:p14="http://schemas.microsoft.com/office/powerpoint/2010/main" val="323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16832"/>
            <a:ext cx="3538537" cy="4281487"/>
          </a:xfrm>
        </p:spPr>
        <p:txBody>
          <a:bodyPr>
            <a:normAutofit lnSpcReduction="10000"/>
          </a:bodyPr>
          <a:lstStyle/>
          <a:p>
            <a:pPr marL="114300" indent="0" eaLnBrk="1" hangingPunct="1">
              <a:lnSpc>
                <a:spcPct val="114000"/>
              </a:lnSpc>
              <a:spcBef>
                <a:spcPts val="1200"/>
              </a:spcBef>
              <a:buClr>
                <a:srgbClr val="FBAC37"/>
              </a:buClr>
              <a:buNone/>
              <a:defRPr/>
            </a:pP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Грудная клетка </a:t>
            </a: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образована12 парами ребер, подвижно соединенных с грудным отделом позвоночника и с грудиной (грудной костью).</a:t>
            </a:r>
          </a:p>
          <a:p>
            <a:pPr marL="114300" indent="0" eaLnBrk="1" hangingPunct="1">
              <a:lnSpc>
                <a:spcPct val="114000"/>
              </a:lnSpc>
              <a:spcBef>
                <a:spcPts val="1200"/>
              </a:spcBef>
              <a:buClr>
                <a:srgbClr val="FBAC37"/>
              </a:buClr>
              <a:buNone/>
              <a:defRPr/>
            </a:pPr>
            <a:r>
              <a:rPr 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Грудная клетка защищает сердце, легкие, крупные сосуды от повреждений, служит местом прикрепления дыхательных мышц и некоторых мышц верхних конечностей. </a:t>
            </a: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918" name="Picture 6" descr="грудная клетка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401" y="1903504"/>
            <a:ext cx="4752032" cy="4624296"/>
          </a:xfr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Грудная клетка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5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конечностей</a:t>
            </a:r>
            <a:endParaRPr lang="ru-RU" dirty="0"/>
          </a:p>
        </p:txBody>
      </p:sp>
      <p:sp>
        <p:nvSpPr>
          <p:cNvPr id="7" name="AutoShape 2" descr="http://static.kinokopilka.tv/system/images/users/avatars/000/712/065/edumanizer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Наташа\Desktop\edumanizer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700808"/>
            <a:ext cx="2462759" cy="47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719863" cy="4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2492375"/>
            <a:ext cx="3095625" cy="3960813"/>
          </a:xfrm>
        </p:spPr>
        <p:txBody>
          <a:bodyPr/>
          <a:lstStyle/>
          <a:p>
            <a:pPr marL="457200" indent="-457200" eaLnBrk="1" hangingPunct="1">
              <a:buClr>
                <a:srgbClr val="644300"/>
              </a:buClr>
              <a:buFont typeface="Wingdings 2" pitchFamily="18" charset="2"/>
              <a:buChar char="E"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Плечевой пояс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</a:pPr>
            <a:endParaRPr lang="ru-RU" altLang="ru-RU" sz="2400" b="1" dirty="0" smtClean="0">
              <a:solidFill>
                <a:srgbClr val="644300"/>
              </a:solidFill>
              <a:latin typeface="Comic Sans MS" pitchFamily="66" charset="0"/>
            </a:endParaRPr>
          </a:p>
          <a:p>
            <a:pPr marL="457200" indent="-457200" eaLnBrk="1" hangingPunct="1">
              <a:buClr>
                <a:srgbClr val="644300"/>
              </a:buClr>
              <a:buFont typeface="Wingdings 2" pitchFamily="18" charset="2"/>
              <a:buChar char="E"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Скелет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    свободной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    верхней</a:t>
            </a:r>
          </a:p>
          <a:p>
            <a:pPr marL="457200" indent="-45720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    конечности</a:t>
            </a:r>
          </a:p>
        </p:txBody>
      </p:sp>
      <p:pic>
        <p:nvPicPr>
          <p:cNvPr id="50182" name="Picture 6" descr="скелет верхней конечнос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t="2492" r="3616"/>
          <a:stretch>
            <a:fillRect/>
          </a:stretch>
        </p:blipFill>
        <p:spPr>
          <a:xfrm>
            <a:off x="539750" y="1507961"/>
            <a:ext cx="4452303" cy="5089392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Верхняя конечность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videouroki.net/videouroki/conspekty/bio8/12-skieliet-vierkhnikh-i-nizhnikh-koniechnostiei.files/image00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3690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7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4233863" cy="1800225"/>
          </a:xfrm>
        </p:spPr>
        <p:txBody>
          <a:bodyPr/>
          <a:lstStyle/>
          <a:p>
            <a:pPr eaLnBrk="1" hangingPunct="1">
              <a:buClr>
                <a:srgbClr val="644300"/>
              </a:buClr>
              <a:buFont typeface="Wingdings 2" pitchFamily="18" charset="2"/>
              <a:buChar char="E"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Тазовый пояс</a:t>
            </a:r>
          </a:p>
          <a:p>
            <a:pPr eaLnBrk="1" hangingPunct="1">
              <a:buClr>
                <a:srgbClr val="644300"/>
              </a:buClr>
              <a:buFont typeface="Wingdings 2" pitchFamily="18" charset="2"/>
              <a:buNone/>
            </a:pPr>
            <a:endParaRPr lang="ru-RU" altLang="ru-RU" sz="1000" b="1" dirty="0" smtClean="0">
              <a:solidFill>
                <a:srgbClr val="6443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644300"/>
              </a:buClr>
              <a:buFont typeface="Wingdings 2" pitchFamily="18" charset="2"/>
              <a:buChar char="E"/>
            </a:pPr>
            <a:r>
              <a:rPr lang="ru-RU" altLang="ru-RU" sz="2400" b="1" dirty="0" smtClean="0">
                <a:solidFill>
                  <a:srgbClr val="644300"/>
                </a:solidFill>
                <a:latin typeface="Comic Sans MS" pitchFamily="66" charset="0"/>
              </a:rPr>
              <a:t>Скелет свободной нижней конечности</a:t>
            </a:r>
          </a:p>
        </p:txBody>
      </p:sp>
      <p:pic>
        <p:nvPicPr>
          <p:cNvPr id="56335" name="Picture 15" descr="скелет нижней конечности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1700808"/>
            <a:ext cx="3252030" cy="5301208"/>
          </a:xfrm>
          <a:noFill/>
        </p:spPr>
      </p:pic>
      <p:pic>
        <p:nvPicPr>
          <p:cNvPr id="56336" name="Picture 16" descr="скелет стоп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3500438"/>
            <a:ext cx="3743325" cy="3024187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Нижняя конечность</a:t>
            </a:r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8133486" y="4581128"/>
            <a:ext cx="216024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49510" y="520393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олень</a:t>
            </a:r>
            <a:endParaRPr lang="ru-RU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38591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Стопа</a:t>
            </a:r>
          </a:p>
        </p:txBody>
      </p:sp>
    </p:spTree>
    <p:extLst>
      <p:ext uri="{BB962C8B-B14F-4D97-AF65-F5344CB8AC3E}">
        <p14:creationId xmlns:p14="http://schemas.microsoft.com/office/powerpoint/2010/main" val="1395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ideouroki.net/videouroki/conspekty/bio8/12-skieliet-vierkhnikh-i-nizhnikh-koniechnostiei.files/image0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6895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89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8765190"/>
              </p:ext>
            </p:extLst>
          </p:nvPr>
        </p:nvGraphicFramePr>
        <p:xfrm>
          <a:off x="468313" y="188641"/>
          <a:ext cx="8208143" cy="609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1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5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ru-RU" dirty="0"/>
              <a:t>В строении скелета позвоночных животных и человека много общего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они </a:t>
            </a:r>
            <a:r>
              <a:rPr lang="ru-RU" dirty="0"/>
              <a:t>построены по единому плану.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776" y="1764154"/>
            <a:ext cx="2592288" cy="5093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61653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Скелет человека </a:t>
            </a:r>
            <a:br>
              <a:rPr lang="ru-RU" dirty="0" smtClean="0"/>
            </a:br>
            <a:r>
              <a:rPr lang="ru-RU" dirty="0" smtClean="0"/>
              <a:t>и скелет лошади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1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80" y="2708920"/>
            <a:ext cx="3470920" cy="1964432"/>
          </a:xfrm>
        </p:spPr>
        <p:txBody>
          <a:bodyPr/>
          <a:lstStyle/>
          <a:p>
            <a:endParaRPr lang="ru-RU" altLang="ru-RU" dirty="0"/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altLang="ru-RU" dirty="0" smtClean="0"/>
              <a:t>Позвоночник </a:t>
            </a:r>
            <a:r>
              <a:rPr lang="ru-RU" altLang="ru-RU" dirty="0"/>
              <a:t>имеет изгибы</a:t>
            </a:r>
          </a:p>
          <a:p>
            <a:pPr algn="ctr">
              <a:buFont typeface="Wingdings" pitchFamily="2" charset="2"/>
              <a:buNone/>
            </a:pPr>
            <a:endParaRPr lang="ru-RU" altLang="ru-RU" sz="1200" dirty="0"/>
          </a:p>
          <a:p>
            <a:endParaRPr lang="ru-RU" altLang="ru-RU" dirty="0"/>
          </a:p>
          <a:p>
            <a:endParaRPr lang="ru-RU" alt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1704325" cy="433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2054875" cy="433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9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2080" y="1752600"/>
            <a:ext cx="3470920" cy="3764632"/>
          </a:xfrm>
        </p:spPr>
        <p:txBody>
          <a:bodyPr/>
          <a:lstStyle/>
          <a:p>
            <a:endParaRPr lang="ru-RU" altLang="ru-RU" dirty="0"/>
          </a:p>
          <a:p>
            <a:pPr algn="ctr">
              <a:buFont typeface="Wingdings" pitchFamily="2" charset="2"/>
              <a:buNone/>
            </a:pPr>
            <a:endParaRPr lang="ru-RU" altLang="ru-RU" sz="1200" dirty="0"/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altLang="ru-RU" dirty="0"/>
              <a:t>Массивные кости нижних конечностей толще и прочнее костей рук</a:t>
            </a:r>
          </a:p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pPr marL="114300" indent="0">
              <a:buNone/>
            </a:pPr>
            <a:endParaRPr lang="ru-RU" altLang="ru-RU" dirty="0"/>
          </a:p>
          <a:p>
            <a:endParaRPr lang="ru-RU" alt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916832"/>
            <a:ext cx="976074" cy="46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774" y="2132855"/>
            <a:ext cx="1368177" cy="322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24128" y="2924944"/>
            <a:ext cx="3038872" cy="232447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altLang="ru-RU" dirty="0"/>
              <a:t>Грудная клетка расширена в стороны</a:t>
            </a:r>
          </a:p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581103" cy="262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Грудная клетка животного</a:t>
            </a:r>
          </a:p>
          <a:p>
            <a:pPr marL="342900" indent="-342900">
              <a:buAutoNum type="arabicPeriod"/>
            </a:pPr>
            <a:r>
              <a:rPr lang="ru-RU" dirty="0" smtClean="0"/>
              <a:t>Грудная клетка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00192" y="1752600"/>
            <a:ext cx="2462808" cy="3692624"/>
          </a:xfrm>
        </p:spPr>
        <p:txBody>
          <a:bodyPr>
            <a:normAutofit/>
          </a:bodyPr>
          <a:lstStyle/>
          <a:p>
            <a:endParaRPr lang="ru-RU" altLang="ru-RU" dirty="0"/>
          </a:p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altLang="ru-RU" dirty="0"/>
              <a:t>Тазовый пояс широкий, имеет вид чаши</a:t>
            </a:r>
          </a:p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53732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Таз шимпанзе</a:t>
            </a:r>
          </a:p>
          <a:p>
            <a:r>
              <a:rPr lang="ru-RU" dirty="0" smtClean="0"/>
              <a:t>2. Таз человека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478" y="2132856"/>
            <a:ext cx="2396842" cy="250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0" y="2132856"/>
            <a:ext cx="2947784" cy="250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386" y="42684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2184" y="42684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24128" y="2204864"/>
            <a:ext cx="3038872" cy="232447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pPr marL="114300" indent="0" algn="ctr">
              <a:lnSpc>
                <a:spcPct val="150000"/>
              </a:lnSpc>
              <a:buNone/>
            </a:pPr>
            <a:r>
              <a:rPr lang="ru-RU" altLang="ru-RU" dirty="0" smtClean="0"/>
              <a:t>Сводчатая стопа</a:t>
            </a:r>
            <a:endParaRPr lang="ru-RU" altLang="ru-RU" dirty="0"/>
          </a:p>
          <a:p>
            <a:pPr algn="ctr">
              <a:buFont typeface="Wingdings" pitchFamily="2" charset="2"/>
              <a:buNone/>
            </a:pPr>
            <a:endParaRPr lang="ru-RU" altLang="ru-RU" sz="1000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скелета, связанные с прямохождением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579214"/>
            <a:ext cx="3044843" cy="243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1336" y="4797152"/>
            <a:ext cx="3368522" cy="177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798647"/>
            <a:ext cx="3342234" cy="289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скелета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52600"/>
            <a:ext cx="4618856" cy="4373563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В скелете различают:</a:t>
            </a:r>
          </a:p>
          <a:p>
            <a:pPr marL="114300" indent="0">
              <a:buNone/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Скелет головы (череп)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Скелет туловища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Скелет верхних и нижних конечностей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520280" cy="49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головы (череп)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8024" y="1752600"/>
            <a:ext cx="4104456" cy="4916760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ru-RU" dirty="0" smtClean="0"/>
              <a:t>Череп состоит из 23 отдельных костей и надежно укрывает мозг.</a:t>
            </a:r>
          </a:p>
          <a:p>
            <a:pPr marL="114300" indent="0">
              <a:lnSpc>
                <a:spcPct val="150000"/>
              </a:lnSpc>
              <a:buNone/>
            </a:pPr>
            <a:endParaRPr lang="ru-RU" dirty="0" smtClean="0"/>
          </a:p>
          <a:p>
            <a:pPr marL="114300" indent="0">
              <a:lnSpc>
                <a:spcPct val="150000"/>
              </a:lnSpc>
              <a:buNone/>
            </a:pPr>
            <a:r>
              <a:rPr lang="ru-RU" dirty="0" smtClean="0"/>
              <a:t>В черепе выделяют крупный </a:t>
            </a:r>
            <a:br>
              <a:rPr lang="ru-RU" dirty="0" smtClean="0"/>
            </a:br>
            <a:r>
              <a:rPr lang="ru-RU" dirty="0" smtClean="0"/>
              <a:t>и меньший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отделы.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23668"/>
            <a:ext cx="3240360" cy="283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2341041" cy="27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4725144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3255" y="5222977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лицевой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9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23963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Мозговой отдел черепа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3672408" cy="395607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dirty="0" smtClean="0"/>
              <a:t>Кости мозгового отдела:</a:t>
            </a:r>
          </a:p>
          <a:p>
            <a:pPr eaLnBrk="1" hangingPunct="1">
              <a:buFontTx/>
              <a:buNone/>
            </a:pPr>
            <a:endParaRPr lang="ru-RU" altLang="ru-RU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dirty="0" smtClean="0"/>
              <a:t>Лобная кость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dirty="0" smtClean="0"/>
              <a:t>Две височные кости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dirty="0" smtClean="0"/>
              <a:t>Две теменные кости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 dirty="0" smtClean="0"/>
              <a:t>Затылочная кость</a:t>
            </a:r>
          </a:p>
        </p:txBody>
      </p:sp>
      <p:pic>
        <p:nvPicPr>
          <p:cNvPr id="7172" name="Picture 6" descr="Изображение:Cher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281238"/>
            <a:ext cx="4756150" cy="3455987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Лицевой отдел черепа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677918"/>
            <a:ext cx="4968552" cy="494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3900" dirty="0"/>
              <a:t>Развитие формы </a:t>
            </a:r>
            <a:r>
              <a:rPr lang="ru-RU" altLang="ru-RU" sz="3900" dirty="0" smtClean="0"/>
              <a:t/>
            </a:r>
            <a:br>
              <a:rPr lang="ru-RU" altLang="ru-RU" sz="3900" dirty="0" smtClean="0"/>
            </a:br>
            <a:r>
              <a:rPr lang="ru-RU" altLang="ru-RU" sz="3900" dirty="0" smtClean="0"/>
              <a:t>нижней челюсти</a:t>
            </a:r>
            <a:endParaRPr lang="ru-RU" dirty="0"/>
          </a:p>
        </p:txBody>
      </p:sp>
      <p:pic>
        <p:nvPicPr>
          <p:cNvPr id="12291" name="Picture 6" descr="челюсть черепа, развитие челюсти с возраст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4320480" cy="3096344"/>
          </a:xfrm>
          <a:noFill/>
        </p:spPr>
      </p:pic>
      <p:sp>
        <p:nvSpPr>
          <p:cNvPr id="122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8838" y="1844675"/>
            <a:ext cx="4367658" cy="46799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ru-RU" altLang="ru-RU" sz="2400" dirty="0" smtClean="0"/>
              <a:t>	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b="1" dirty="0"/>
              <a:t>1 -</a:t>
            </a:r>
            <a:r>
              <a:rPr lang="ru-RU" altLang="ru-RU" dirty="0"/>
              <a:t> челюсть новорожденного</a:t>
            </a:r>
            <a:br>
              <a:rPr lang="ru-RU" altLang="ru-RU" dirty="0"/>
            </a:br>
            <a:r>
              <a:rPr lang="ru-RU" altLang="ru-RU" b="1" dirty="0" smtClean="0"/>
              <a:t>2 </a:t>
            </a:r>
            <a:r>
              <a:rPr lang="ru-RU" altLang="ru-RU" b="1" dirty="0"/>
              <a:t>-</a:t>
            </a:r>
            <a:r>
              <a:rPr lang="ru-RU" altLang="ru-RU" dirty="0"/>
              <a:t> челюсть четырехлетнего ребенка</a:t>
            </a:r>
            <a:br>
              <a:rPr lang="ru-RU" altLang="ru-RU" dirty="0"/>
            </a:br>
            <a:r>
              <a:rPr lang="ru-RU" altLang="ru-RU" b="1" dirty="0"/>
              <a:t>3 -</a:t>
            </a:r>
            <a:r>
              <a:rPr lang="ru-RU" altLang="ru-RU" dirty="0"/>
              <a:t> челюсть 6-летнего ребенка</a:t>
            </a:r>
            <a:br>
              <a:rPr lang="ru-RU" altLang="ru-RU" dirty="0"/>
            </a:br>
            <a:r>
              <a:rPr lang="ru-RU" altLang="ru-RU" b="1" dirty="0"/>
              <a:t>4 -</a:t>
            </a:r>
            <a:r>
              <a:rPr lang="ru-RU" altLang="ru-RU" dirty="0"/>
              <a:t> челюсть взрослого человека</a:t>
            </a:r>
            <a:br>
              <a:rPr lang="ru-RU" altLang="ru-RU" dirty="0"/>
            </a:br>
            <a:r>
              <a:rPr lang="ru-RU" altLang="ru-RU" b="1" dirty="0"/>
              <a:t>5 -</a:t>
            </a:r>
            <a:r>
              <a:rPr lang="ru-RU" altLang="ru-RU" dirty="0"/>
              <a:t> челюсть старика (зубы выпали)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0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907704" y="5656327"/>
            <a:ext cx="6911975" cy="819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400" b="1" dirty="0" smtClean="0">
                <a:latin typeface="Comic Sans MS" pitchFamily="66" charset="0"/>
              </a:rPr>
              <a:t>позвоночник + грудная клетка</a:t>
            </a:r>
          </a:p>
        </p:txBody>
      </p:sp>
      <p:pic>
        <p:nvPicPr>
          <p:cNvPr id="22537" name="Picture 9" descr="позвоночник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2655"/>
            <a:ext cx="1512168" cy="6377367"/>
          </a:xfrm>
          <a:noFill/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1632934"/>
            <a:ext cx="3384376" cy="40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 туловища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Позвоночник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628800"/>
            <a:ext cx="4752528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400" dirty="0" smtClean="0"/>
              <a:t>	Позвоночник состоит из 33-34 позвонков и пяти отделов: </a:t>
            </a:r>
          </a:p>
          <a:p>
            <a:pPr algn="just" eaLnBrk="1" hangingPunct="1">
              <a:buFontTx/>
              <a:buNone/>
            </a:pPr>
            <a:endParaRPr lang="ru-RU" altLang="ru-RU" sz="2400" dirty="0" smtClean="0"/>
          </a:p>
          <a:p>
            <a:pPr algn="just" eaLnBrk="1" hangingPunct="1">
              <a:buFontTx/>
              <a:buNone/>
            </a:pPr>
            <a:r>
              <a:rPr lang="ru-RU" altLang="ru-RU" sz="2400" dirty="0" smtClean="0"/>
              <a:t>шейного - 7 позвонков, </a:t>
            </a:r>
          </a:p>
          <a:p>
            <a:pPr algn="just" eaLnBrk="1" hangingPunct="1">
              <a:buFontTx/>
              <a:buNone/>
            </a:pPr>
            <a:r>
              <a:rPr lang="ru-RU" altLang="ru-RU" sz="2400" dirty="0" smtClean="0"/>
              <a:t>грудного - 12, </a:t>
            </a:r>
          </a:p>
          <a:p>
            <a:pPr algn="just" eaLnBrk="1" hangingPunct="1">
              <a:buFontTx/>
              <a:buNone/>
            </a:pPr>
            <a:r>
              <a:rPr lang="ru-RU" altLang="ru-RU" sz="2400" dirty="0" smtClean="0"/>
              <a:t>поясничного - 5, </a:t>
            </a:r>
          </a:p>
          <a:p>
            <a:pPr algn="just" eaLnBrk="1" hangingPunct="1">
              <a:buFontTx/>
              <a:buNone/>
            </a:pPr>
            <a:r>
              <a:rPr lang="ru-RU" altLang="ru-RU" sz="2400" dirty="0" smtClean="0"/>
              <a:t>крестцового - 5 и 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копчикового - 4-5 позвонков.</a:t>
            </a:r>
            <a:r>
              <a:rPr lang="ru-RU" altLang="ru-RU" sz="2800" dirty="0" smtClean="0"/>
              <a:t> </a:t>
            </a:r>
          </a:p>
        </p:txBody>
      </p:sp>
      <p:pic>
        <p:nvPicPr>
          <p:cNvPr id="14340" name="Picture 5" descr="строение позвоночн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1700808"/>
            <a:ext cx="3311525" cy="4826000"/>
          </a:xfrm>
          <a:noFill/>
        </p:spPr>
      </p:pic>
    </p:spTree>
    <p:extLst>
      <p:ext uri="{BB962C8B-B14F-4D97-AF65-F5344CB8AC3E}">
        <p14:creationId xmlns:p14="http://schemas.microsoft.com/office/powerpoint/2010/main" val="25426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320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Аптека</vt:lpstr>
      <vt:lpstr>Скелет человека</vt:lpstr>
      <vt:lpstr>Презентация PowerPoint</vt:lpstr>
      <vt:lpstr>Строение скелета</vt:lpstr>
      <vt:lpstr>Скелет головы (череп)</vt:lpstr>
      <vt:lpstr>Мозговой отдел черепа</vt:lpstr>
      <vt:lpstr>Лицевой отдел черепа</vt:lpstr>
      <vt:lpstr>Развитие формы  нижней челюсти</vt:lpstr>
      <vt:lpstr>Скелет туловища</vt:lpstr>
      <vt:lpstr>Позвоночник </vt:lpstr>
      <vt:lpstr>Позвоночник </vt:lpstr>
      <vt:lpstr>Позвоночник </vt:lpstr>
      <vt:lpstr>Позвоночник </vt:lpstr>
      <vt:lpstr>Позвонок</vt:lpstr>
      <vt:lpstr>Грудная клетка</vt:lpstr>
      <vt:lpstr>Скелет конечностей</vt:lpstr>
      <vt:lpstr>Верхняя конечность</vt:lpstr>
      <vt:lpstr>Презентация PowerPoint</vt:lpstr>
      <vt:lpstr>Нижняя конечность</vt:lpstr>
      <vt:lpstr>Презентация PowerPoint</vt:lpstr>
      <vt:lpstr>Особенности скелета, связанные с прямохождением</vt:lpstr>
      <vt:lpstr>Особенности скелета, связанные с прямохождением</vt:lpstr>
      <vt:lpstr>Особенности скелета, связанные с прямохождением</vt:lpstr>
      <vt:lpstr>Особенности скелета, связанные с прямохождением</vt:lpstr>
      <vt:lpstr>Особенности скелета, связанные с прямохождением</vt:lpstr>
      <vt:lpstr>Особенности скелета, связанные с прямохождением</vt:lpstr>
      <vt:lpstr>Особенности скелета, связанные с прямохождением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Скелет человека</dc:title>
  <dc:creator>Наташа</dc:creator>
  <cp:lastModifiedBy>Гаджи Магомедов</cp:lastModifiedBy>
  <cp:revision>44</cp:revision>
  <dcterms:created xsi:type="dcterms:W3CDTF">2013-11-20T06:12:14Z</dcterms:created>
  <dcterms:modified xsi:type="dcterms:W3CDTF">2018-04-13T12:01:37Z</dcterms:modified>
</cp:coreProperties>
</file>