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1" r:id="rId19"/>
    <p:sldId id="262" r:id="rId20"/>
    <p:sldId id="263" r:id="rId21"/>
    <p:sldId id="264" r:id="rId22"/>
    <p:sldId id="265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3B9F-66A0-4E14-9331-2BD2B621C217}" type="slidenum">
              <a:rPr lang="ru-RU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1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D6EE-1111-441C-969B-B180589A641E}" type="slidenum">
              <a:rPr lang="ru-RU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5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0356-E774-4FA4-B4DB-359E1FB46266}" type="slidenum">
              <a:rPr lang="ru-RU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5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683F-7244-43B0-BC8F-2047FF6EEC08}" type="slidenum">
              <a:rPr lang="ru-RU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AB7EA-068D-4375-AD31-B254CCAF6E80}" type="slidenum">
              <a:rPr lang="ru-RU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4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4C93-F7E1-440B-84AE-26288518425F}" type="slidenum">
              <a:rPr lang="ru-RU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7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EA8A-8C43-4C8A-BA7A-606FAA36BED6}" type="slidenum">
              <a:rPr lang="ru-RU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7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EAFD-8086-4645-B982-97489018EA71}" type="slidenum">
              <a:rPr lang="ru-RU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7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A5A5-300E-4AC5-BE5F-C795B8F023D1}" type="slidenum">
              <a:rPr lang="ru-RU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4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7804-77E9-481F-93A1-6E1D3783912F}" type="slidenum">
              <a:rPr lang="ru-RU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7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B0E0-4937-400B-AA04-AD41C175DC34}" type="slidenum">
              <a:rPr lang="ru-RU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5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>
              <a:solidFill>
                <a:srgbClr val="073E87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>
              <a:solidFill>
                <a:srgbClr val="073E87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BE4179-2820-412F-8128-08984DA6BFB2}" type="slidenum">
              <a:rPr kumimoji="1" lang="ru-RU" altLang="ru-RU">
                <a:solidFill>
                  <a:srgbClr val="073E87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ru-RU" altLang="ru-RU">
              <a:solidFill>
                <a:srgbClr val="073E87"/>
              </a:solidFill>
              <a:latin typeface="Times New Roman" pitchFamily="18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58824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Органы пищеварения. Зубы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/>
              <a:t>8 класс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735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 5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988840"/>
            <a:ext cx="4389437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Пищевод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988840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Пищевод - мышечная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трубка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отвечающая за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продвижение пищи благодаря волнообразным сокращениям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стенок.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 6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991891"/>
            <a:ext cx="4389437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Желудок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29021"/>
            <a:ext cx="3240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Желудок: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может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растягиваться и вмещать до 2,5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литров;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выделяет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2,5 литров желудочного сока в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сутки;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пищеварение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происходит только при температуре тела 35-37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градусов.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 7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991891"/>
            <a:ext cx="4389437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Тонкий кишечник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204864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Двенадцатиперстная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кишка имеет длину, равную 12 пальцам;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переваривается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почти 80% углеводов и около 100% белков и жиров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ворсинки увеличивают поверхность всасывания (2500 ворсинок на 1кв.см)</a:t>
            </a:r>
          </a:p>
        </p:txBody>
      </p:sp>
    </p:spTree>
    <p:extLst>
      <p:ext uri="{BB962C8B-B14F-4D97-AF65-F5344CB8AC3E}">
        <p14:creationId xmlns:p14="http://schemas.microsoft.com/office/powerpoint/2010/main" val="29249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 8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504" y="1844824"/>
            <a:ext cx="4389437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Поджелудочная железа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2348880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в сутки выделяется до 2 литров поджелудочного сока;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отделение сока начинается через несколько минут после приема пищи и может продолжаться 6 – 14 часов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 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8587" y="1916832"/>
            <a:ext cx="4389437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Печень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276872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желчи выделяется до 1 литра в сутки;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желчи идет непрерывно; в печени обеззараживается до 95% ядов, образующихся при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пищеварении.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 10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0595" y="1847875"/>
            <a:ext cx="4389437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Толстый кишечник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204864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Толстый кишечник не имеет ворсинок;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переваренная пища проходит в течение 12 часов;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всасывается до 95% воды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 1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772816"/>
            <a:ext cx="4389437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Бактерии толстого кишечника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2776860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бактерии образуют некоторые витамины, но под действием бактерий образуются и ядовитые вещества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3451225"/>
          </a:xfrm>
        </p:spPr>
        <p:txBody>
          <a:bodyPr/>
          <a:lstStyle/>
          <a:p>
            <a:r>
              <a:rPr lang="ru-RU" sz="3200" dirty="0" smtClean="0"/>
              <a:t>Всевышний два раза дает их бесплатно. За третий раз приходится платить.</a:t>
            </a:r>
          </a:p>
          <a:p>
            <a:r>
              <a:rPr lang="ru-RU" sz="3200" dirty="0" smtClean="0"/>
              <a:t>(табличка на двери стоматолога)</a:t>
            </a:r>
          </a:p>
          <a:p>
            <a:r>
              <a:rPr lang="ru-RU" sz="3200" dirty="0" smtClean="0"/>
              <a:t>Тридцать два молотят, один поворачивает.</a:t>
            </a:r>
          </a:p>
          <a:p>
            <a:r>
              <a:rPr lang="ru-RU" sz="3200" dirty="0" smtClean="0"/>
              <a:t>(ответ: язык и зубы)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55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115888"/>
            <a:ext cx="8229600" cy="1254125"/>
          </a:xfrm>
        </p:spPr>
        <p:txBody>
          <a:bodyPr/>
          <a:lstStyle/>
          <a:p>
            <a:r>
              <a:rPr lang="ru-RU" altLang="ru-RU" b="1" smtClean="0">
                <a:solidFill>
                  <a:schemeClr val="bg1"/>
                </a:solidFill>
                <a:latin typeface="Times New Roman" pitchFamily="18" charset="0"/>
              </a:rPr>
              <a:t>Зубы</a:t>
            </a:r>
          </a:p>
        </p:txBody>
      </p:sp>
      <p:pic>
        <p:nvPicPr>
          <p:cNvPr id="13315" name="Picture 4" descr="зу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01963"/>
            <a:ext cx="43370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%5bBI8ZD_12-02%5d_%5bIL_01%5d-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4176713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6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chemeClr val="bg1"/>
                </a:solidFill>
                <a:latin typeface="Times New Roman" pitchFamily="18" charset="0"/>
              </a:rPr>
              <a:t>Внешнее строение зуба</a:t>
            </a:r>
          </a:p>
        </p:txBody>
      </p:sp>
      <p:pic>
        <p:nvPicPr>
          <p:cNvPr id="14339" name="Picture 4" descr="внешнее строение зу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6200"/>
            <a:ext cx="49561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41438"/>
            <a:ext cx="25384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867400" y="4797425"/>
            <a:ext cx="282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prstClr val="white"/>
                </a:solidFill>
              </a:rPr>
              <a:t>Рентгеновский снимок</a:t>
            </a:r>
          </a:p>
        </p:txBody>
      </p:sp>
    </p:spTree>
    <p:extLst>
      <p:ext uri="{BB962C8B-B14F-4D97-AF65-F5344CB8AC3E}">
        <p14:creationId xmlns:p14="http://schemas.microsoft.com/office/powerpoint/2010/main" val="6971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1"/>
          <p:cNvSpPr>
            <a:spLocks noGrp="1"/>
          </p:cNvSpPr>
          <p:nvPr>
            <p:ph idx="1"/>
          </p:nvPr>
        </p:nvSpPr>
        <p:spPr>
          <a:xfrm>
            <a:off x="683568" y="332656"/>
            <a:ext cx="7776864" cy="5616624"/>
          </a:xfrm>
          <a:solidFill>
            <a:schemeClr val="bg2"/>
          </a:solidFill>
        </p:spPr>
        <p:txBody>
          <a:bodyPr/>
          <a:lstStyle/>
          <a:p>
            <a:r>
              <a:rPr lang="ru-RU" altLang="ru-RU" sz="2800" b="1" dirty="0" smtClean="0"/>
              <a:t>Питание</a:t>
            </a:r>
            <a:r>
              <a:rPr lang="ru-RU" altLang="ru-RU" sz="2800" dirty="0" smtClean="0"/>
              <a:t> - процесс поступления в организм питательных веществ.</a:t>
            </a:r>
          </a:p>
          <a:p>
            <a:endParaRPr lang="ru-RU" altLang="ru-RU" sz="1200" dirty="0" smtClean="0"/>
          </a:p>
          <a:p>
            <a:r>
              <a:rPr lang="ru-RU" altLang="ru-RU" sz="2800" b="1" dirty="0" smtClean="0"/>
              <a:t>Пищеварение</a:t>
            </a:r>
            <a:r>
              <a:rPr lang="ru-RU" altLang="ru-RU" sz="2800" dirty="0" smtClean="0"/>
              <a:t> - процесс </a:t>
            </a:r>
            <a:r>
              <a:rPr lang="ru-RU" altLang="ru-RU" sz="2800" dirty="0" smtClean="0"/>
              <a:t>превращения питательных веществ в менее сложные по составу растворенные соединения, которые легко всасываются в кровь и лимфу</a:t>
            </a:r>
            <a:r>
              <a:rPr lang="ru-RU" altLang="ru-RU" sz="2800" dirty="0" smtClean="0"/>
              <a:t>.</a:t>
            </a:r>
          </a:p>
          <a:p>
            <a:endParaRPr lang="ru-RU" altLang="ru-RU" sz="1200" dirty="0"/>
          </a:p>
          <a:p>
            <a:r>
              <a:rPr lang="ru-RU" altLang="ru-RU" sz="2800" b="1" dirty="0" smtClean="0"/>
              <a:t>Пищеварительная система </a:t>
            </a:r>
            <a:r>
              <a:rPr lang="ru-RU" altLang="ru-RU" sz="2800" dirty="0" smtClean="0"/>
              <a:t>- совокупность органов пищеварения и связанных с ними пищеварительных желез.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7309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858837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bg1"/>
                </a:solidFill>
                <a:latin typeface="Times New Roman" pitchFamily="18" charset="0"/>
              </a:rPr>
              <a:t>Внутреннее строение зуба</a:t>
            </a:r>
          </a:p>
        </p:txBody>
      </p:sp>
      <p:pic>
        <p:nvPicPr>
          <p:cNvPr id="15363" name="Picture 4" descr="внутреннее строение зу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380162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2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750" y="836613"/>
            <a:ext cx="8135938" cy="5311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BD0D9">
                <a:shade val="50000"/>
              </a:srgbClr>
            </a:solidFill>
            <a:prstDash val="solid"/>
          </a:ln>
          <a:effectLst/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Times New Roman"/>
              </a:rPr>
              <a:t>Зубы- костные образования.</a:t>
            </a:r>
          </a:p>
          <a:p>
            <a:pPr>
              <a:buClr>
                <a:srgbClr val="0BD0D9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/>
              </a:rPr>
              <a:t>Функции:</a:t>
            </a:r>
          </a:p>
          <a:p>
            <a:pPr>
              <a:buClr>
                <a:srgbClr val="0BD0D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Times New Roman"/>
              </a:rPr>
              <a:t>1. Захват пищи</a:t>
            </a:r>
          </a:p>
          <a:p>
            <a:pPr>
              <a:buClr>
                <a:srgbClr val="0BD0D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Times New Roman"/>
              </a:rPr>
              <a:t>2. Удержание и пережевывание пищи</a:t>
            </a:r>
          </a:p>
          <a:p>
            <a:pPr>
              <a:buClr>
                <a:srgbClr val="0BD0D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Times New Roman"/>
              </a:rPr>
              <a:t>3.Участие в звукообразовании</a:t>
            </a:r>
          </a:p>
          <a:p>
            <a:pPr>
              <a:buClr>
                <a:srgbClr val="0BD0D9"/>
              </a:buClr>
              <a:buFont typeface="Wingdings 2"/>
              <a:buNone/>
              <a:defRPr/>
            </a:pPr>
            <a:endParaRPr lang="ru-RU" dirty="0" smtClean="0">
              <a:solidFill>
                <a:sysClr val="windowText" lastClr="000000"/>
              </a:solidFill>
              <a:latin typeface="Times New Roman"/>
            </a:endParaRPr>
          </a:p>
          <a:p>
            <a:pPr>
              <a:buClr>
                <a:srgbClr val="0BD0D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Times New Roman"/>
              </a:rPr>
              <a:t>У новорожденных- нет</a:t>
            </a:r>
          </a:p>
          <a:p>
            <a:pPr>
              <a:buClr>
                <a:srgbClr val="0BD0D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Times New Roman"/>
              </a:rPr>
              <a:t>С 5 месяцев к 3 годам молочные зубы (20)</a:t>
            </a:r>
          </a:p>
          <a:p>
            <a:pPr>
              <a:buClr>
                <a:srgbClr val="0BD0D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Times New Roman"/>
              </a:rPr>
              <a:t>С 6 лет замена на настоящие зубы</a:t>
            </a:r>
          </a:p>
          <a:p>
            <a:pPr>
              <a:buClr>
                <a:srgbClr val="0BD0D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Times New Roman"/>
              </a:rPr>
              <a:t>С 12-13 постоянные зубы (32) </a:t>
            </a:r>
          </a:p>
          <a:p>
            <a:pPr>
              <a:buClr>
                <a:srgbClr val="0BD0D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Times New Roman"/>
              </a:rPr>
              <a:t>зубная формула: 2 1 2 3</a:t>
            </a:r>
          </a:p>
          <a:p>
            <a:pPr>
              <a:buClr>
                <a:srgbClr val="0BD0D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Times New Roman"/>
              </a:rPr>
              <a:t>                             2 1 2 3</a:t>
            </a:r>
            <a:endParaRPr lang="ru-RU" dirty="0">
              <a:solidFill>
                <a:sysClr val="windowText" lastClr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39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типы зуб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993063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Заболевания зубов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84887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8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2"/>
          <p:cNvSpPr>
            <a:spLocks noChangeArrowheads="1"/>
          </p:cNvSpPr>
          <p:nvPr/>
        </p:nvSpPr>
        <p:spPr bwMode="auto">
          <a:xfrm>
            <a:off x="309042" y="2099021"/>
            <a:ext cx="2287587" cy="6113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57238" dir="2021404" algn="ctr" rotWithShape="0">
              <a:srgbClr val="00000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Пищеварение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3"/>
          <p:cNvSpPr>
            <a:spLocks noChangeArrowheads="1"/>
          </p:cNvSpPr>
          <p:nvPr/>
        </p:nvSpPr>
        <p:spPr bwMode="auto">
          <a:xfrm>
            <a:off x="2986784" y="1880240"/>
            <a:ext cx="2457031" cy="117591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57238" dir="2021404" algn="ctr" rotWithShape="0">
              <a:srgbClr val="00000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Механическая обработка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пищи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4"/>
          <p:cNvSpPr>
            <a:spLocks noChangeArrowheads="1"/>
          </p:cNvSpPr>
          <p:nvPr/>
        </p:nvSpPr>
        <p:spPr bwMode="auto">
          <a:xfrm>
            <a:off x="5933674" y="1849057"/>
            <a:ext cx="2740676" cy="131034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57238" dir="2021404" algn="ctr" rotWithShape="0">
              <a:srgbClr val="00000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Расщепление питательных веществ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5"/>
          <p:cNvSpPr>
            <a:spLocks noChangeArrowheads="1"/>
          </p:cNvSpPr>
          <p:nvPr/>
        </p:nvSpPr>
        <p:spPr bwMode="auto">
          <a:xfrm>
            <a:off x="1339329" y="3489229"/>
            <a:ext cx="2514600" cy="549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57238" dir="2021404" algn="ctr" rotWithShape="0">
              <a:srgbClr val="00000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Всасывание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6"/>
          <p:cNvSpPr>
            <a:spLocks noChangeArrowheads="1"/>
          </p:cNvSpPr>
          <p:nvPr/>
        </p:nvSpPr>
        <p:spPr bwMode="auto">
          <a:xfrm>
            <a:off x="4580630" y="3314100"/>
            <a:ext cx="3065114" cy="12274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57238" dir="2021404" algn="ctr" rotWithShape="0">
              <a:srgbClr val="00000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Удаление непереваренных остатков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ле 7"/>
          <p:cNvSpPr txBox="1">
            <a:spLocks noChangeArrowheads="1"/>
          </p:cNvSpPr>
          <p:nvPr/>
        </p:nvSpPr>
        <p:spPr bwMode="auto">
          <a:xfrm>
            <a:off x="2607013" y="217611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е 9"/>
          <p:cNvSpPr txBox="1">
            <a:spLocks noChangeArrowheads="1"/>
          </p:cNvSpPr>
          <p:nvPr/>
        </p:nvSpPr>
        <p:spPr bwMode="auto">
          <a:xfrm>
            <a:off x="639636" y="34892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е 10"/>
          <p:cNvSpPr txBox="1">
            <a:spLocks noChangeArrowheads="1"/>
          </p:cNvSpPr>
          <p:nvPr/>
        </p:nvSpPr>
        <p:spPr bwMode="auto">
          <a:xfrm>
            <a:off x="4100968" y="353526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е 8"/>
          <p:cNvSpPr txBox="1">
            <a:spLocks noChangeArrowheads="1"/>
          </p:cNvSpPr>
          <p:nvPr/>
        </p:nvSpPr>
        <p:spPr bwMode="auto">
          <a:xfrm>
            <a:off x="5545359" y="217611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1773238"/>
            <a:ext cx="7407275" cy="4032250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1. Ротовая полость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2. Глотка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3. Пищевод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4. Желудок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5. Кишечник (12-пёрстная кишка - тонкая кишка -толстая кишка – прямая кишка)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+ </a:t>
            </a:r>
            <a:r>
              <a:rPr lang="ru-RU" u="sng" dirty="0" smtClean="0"/>
              <a:t>пищеварительные железы </a:t>
            </a:r>
            <a:r>
              <a:rPr lang="ru-RU" dirty="0" smtClean="0"/>
              <a:t>(слюнные железы, железы желудка и кишечника, поджелудочная железа, печень – выделяет желчь)</a:t>
            </a:r>
            <a:endParaRPr lang="ru-RU" dirty="0"/>
          </a:p>
        </p:txBody>
      </p:sp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Пищеварительный канал</a:t>
            </a:r>
          </a:p>
        </p:txBody>
      </p:sp>
    </p:spTree>
    <p:extLst>
      <p:ext uri="{BB962C8B-B14F-4D97-AF65-F5344CB8AC3E}">
        <p14:creationId xmlns:p14="http://schemas.microsoft.com/office/powerpoint/2010/main" val="6846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94687" cy="8382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bg1"/>
                </a:solidFill>
              </a:rPr>
              <a:t>Отделы пищеварительной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системы</a:t>
            </a:r>
          </a:p>
        </p:txBody>
      </p:sp>
      <p:pic>
        <p:nvPicPr>
          <p:cNvPr id="11267" name="Picture 4" descr="верхний отдел пищеварительной сист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04837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>
            <a:stCxn id="7" idx="1"/>
          </p:cNvCxnSpPr>
          <p:nvPr/>
        </p:nvCxnSpPr>
        <p:spPr>
          <a:xfrm flipH="1">
            <a:off x="4932040" y="4730931"/>
            <a:ext cx="1556453" cy="5702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88493" y="4546265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Кишечник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556792"/>
            <a:ext cx="7992888" cy="4464496"/>
          </a:xfrm>
        </p:spPr>
        <p:txBody>
          <a:bodyPr/>
          <a:lstStyle/>
          <a:p>
            <a:r>
              <a:rPr lang="ru-RU" sz="3200" b="1" dirty="0" smtClean="0"/>
              <a:t>1.	моторная (механическая)</a:t>
            </a:r>
          </a:p>
          <a:p>
            <a:pPr marL="0" indent="0">
              <a:buNone/>
            </a:pPr>
            <a:r>
              <a:rPr lang="ru-RU" b="1" dirty="0" smtClean="0"/>
              <a:t>- измельчение пищи</a:t>
            </a:r>
          </a:p>
          <a:p>
            <a:pPr marL="0" indent="0">
              <a:buNone/>
            </a:pPr>
            <a:r>
              <a:rPr lang="ru-RU" b="1" dirty="0" smtClean="0"/>
              <a:t>- продвижение пищи по пищеварительному тракту</a:t>
            </a:r>
          </a:p>
          <a:p>
            <a:pPr marL="0" indent="0">
              <a:buNone/>
            </a:pPr>
            <a:r>
              <a:rPr lang="ru-RU" b="1" dirty="0" smtClean="0"/>
              <a:t>- выделение</a:t>
            </a:r>
          </a:p>
          <a:p>
            <a:r>
              <a:rPr lang="ru-RU" sz="3200" b="1" dirty="0" smtClean="0"/>
              <a:t>2.	секреторная (химическая)</a:t>
            </a:r>
          </a:p>
          <a:p>
            <a:pPr marL="0" indent="0">
              <a:buNone/>
            </a:pPr>
            <a:r>
              <a:rPr lang="ru-RU" b="1" dirty="0" smtClean="0"/>
              <a:t>- выработка ферментов, пищеварительных соков, слюны, желчи</a:t>
            </a:r>
          </a:p>
          <a:p>
            <a:r>
              <a:rPr lang="ru-RU" sz="3200" b="1" dirty="0" smtClean="0"/>
              <a:t>3.	всасывающая</a:t>
            </a:r>
          </a:p>
          <a:p>
            <a:pPr marL="0" indent="0">
              <a:buNone/>
            </a:pPr>
            <a:r>
              <a:rPr lang="ru-RU" b="1" dirty="0" smtClean="0"/>
              <a:t>- всасывание белков, жиров, углеводов, витаминов, минеральных солей, воды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537"/>
          </a:xfrm>
        </p:spPr>
        <p:txBody>
          <a:bodyPr/>
          <a:lstStyle/>
          <a:p>
            <a:r>
              <a:rPr lang="ru-RU" dirty="0" smtClean="0"/>
              <a:t>Функции пищеварительной системы: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7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bg1"/>
                </a:solidFill>
              </a:rPr>
              <a:t>Ротовая полость</a:t>
            </a:r>
          </a:p>
        </p:txBody>
      </p:sp>
      <p:pic>
        <p:nvPicPr>
          <p:cNvPr id="12291" name="Picture 5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0008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kdr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41438"/>
            <a:ext cx="45370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0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31726" y="1988840"/>
            <a:ext cx="3524250" cy="4286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Ротовая полость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0116" y="2276872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смачивание (до 2 литров в день);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обеззараживание (фермент слюны – лизоцим);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пережевывание пищи  (жевательные мышцы самые сильные в нашем организме, способны развивать усилие до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400 кг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лайд 4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847875"/>
            <a:ext cx="4389437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Глотка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2348880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Небный язычок при глотании закрывает вход в носоглотку, лейкоциты, находящиеся в миндалинах обеззараживают пищу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458</Words>
  <Application>Microsoft Office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Органы пищеварения. Зубы</vt:lpstr>
      <vt:lpstr>Презентация PowerPoint</vt:lpstr>
      <vt:lpstr>Презентация PowerPoint</vt:lpstr>
      <vt:lpstr>Пищеварительный канал</vt:lpstr>
      <vt:lpstr>Отделы пищеварительной системы</vt:lpstr>
      <vt:lpstr>Функции пищеварительной системы: </vt:lpstr>
      <vt:lpstr>Ротовая полость</vt:lpstr>
      <vt:lpstr>Ротовая полость</vt:lpstr>
      <vt:lpstr>Глотка</vt:lpstr>
      <vt:lpstr>Пищевод</vt:lpstr>
      <vt:lpstr>Желудок</vt:lpstr>
      <vt:lpstr>Тонкий кишечник</vt:lpstr>
      <vt:lpstr>Поджелудочная железа</vt:lpstr>
      <vt:lpstr>Печень</vt:lpstr>
      <vt:lpstr>Толстый кишечник</vt:lpstr>
      <vt:lpstr>Бактерии толстого кишечника</vt:lpstr>
      <vt:lpstr>Загадки</vt:lpstr>
      <vt:lpstr>Зубы</vt:lpstr>
      <vt:lpstr>Внешнее строение зуба</vt:lpstr>
      <vt:lpstr>Внутреннее строение зуба</vt:lpstr>
      <vt:lpstr>Презентация PowerPoint</vt:lpstr>
      <vt:lpstr>Презентация PowerPoint</vt:lpstr>
      <vt:lpstr>Заболевания зубов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пищеварения. Зубы</dc:title>
  <dc:creator>Гаджи Магомедов</dc:creator>
  <cp:lastModifiedBy>Гаджи Магомедов</cp:lastModifiedBy>
  <cp:revision>4</cp:revision>
  <dcterms:created xsi:type="dcterms:W3CDTF">2018-01-13T21:59:07Z</dcterms:created>
  <dcterms:modified xsi:type="dcterms:W3CDTF">2018-01-13T22:46:18Z</dcterms:modified>
</cp:coreProperties>
</file>