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60" r:id="rId4"/>
    <p:sldId id="262" r:id="rId5"/>
    <p:sldId id="258" r:id="rId6"/>
    <p:sldId id="259" r:id="rId7"/>
    <p:sldId id="263" r:id="rId8"/>
    <p:sldId id="261" r:id="rId9"/>
    <p:sldId id="264" r:id="rId10"/>
    <p:sldId id="267" r:id="rId11"/>
    <p:sldId id="265" r:id="rId12"/>
    <p:sldId id="269" r:id="rId13"/>
    <p:sldId id="274" r:id="rId14"/>
    <p:sldId id="266" r:id="rId15"/>
    <p:sldId id="268" r:id="rId16"/>
    <p:sldId id="271" r:id="rId17"/>
    <p:sldId id="270" r:id="rId18"/>
    <p:sldId id="272" r:id="rId19"/>
    <p:sldId id="275" r:id="rId20"/>
    <p:sldId id="276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3ADA3-4AAD-4ABF-ABF3-5F7B1D1EB69F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A71AB-451B-4688-9997-54077A8155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71AB-451B-4688-9997-54077A8155B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CD37-AD70-48C3-A4DE-9BF97E3D72D3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5A59-BACF-40B3-9A06-85119CA7E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CD37-AD70-48C3-A4DE-9BF97E3D72D3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5A59-BACF-40B3-9A06-85119CA7E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CD37-AD70-48C3-A4DE-9BF97E3D72D3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5A59-BACF-40B3-9A06-85119CA7E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CD37-AD70-48C3-A4DE-9BF97E3D72D3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5A59-BACF-40B3-9A06-85119CA7E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CD37-AD70-48C3-A4DE-9BF97E3D72D3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5A59-BACF-40B3-9A06-85119CA7E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CD37-AD70-48C3-A4DE-9BF97E3D72D3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5A59-BACF-40B3-9A06-85119CA7E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CD37-AD70-48C3-A4DE-9BF97E3D72D3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5A59-BACF-40B3-9A06-85119CA7E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CD37-AD70-48C3-A4DE-9BF97E3D72D3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5A59-BACF-40B3-9A06-85119CA7E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CD37-AD70-48C3-A4DE-9BF97E3D72D3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5A59-BACF-40B3-9A06-85119CA7E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CD37-AD70-48C3-A4DE-9BF97E3D72D3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5A59-BACF-40B3-9A06-85119CA7E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CD37-AD70-48C3-A4DE-9BF97E3D72D3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5A59-BACF-40B3-9A06-85119CA7E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CD37-AD70-48C3-A4DE-9BF97E3D72D3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5A59-BACF-40B3-9A06-85119CA7E9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Home\Downloads\&#1055;&#1077;&#1095;&#1077;&#1085;&#1100;,%20&#1078;&#1077;&#1083;&#1095;&#1085;&#1099;&#1081;%20&#1087;&#1091;&#1079;&#1099;&#1088;&#1100;%20&#1080;%20&#1087;&#1086;&#1076;&#1078;&#1077;&#1083;&#1091;&#1076;&#1086;&#1095;&#1085;&#1072;&#1103;%20&#1078;&#1077;&#1083;&#1077;&#1079;&#1072;%20(&#1040;&#1085;&#1072;&#1090;&#1086;&#1084;&#1080;&#1103;)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ome\Downloads\&#1053;&#1077;&#1080;&#1079;&#1074;&#1077;&#1089;&#1090;&#1085;&#1086;&#1077;%20&#1086;&#1073;%20&#1080;&#1079;&#1074;&#1077;&#1089;&#1090;&#1085;&#1086;&#1084;%20-%20&#1056;&#1072;&#1073;&#1086;&#1090;&#1072;%20&#1087;&#1077;&#1095;&#1077;&#1085;&#1080;.flv.mp4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Home\Videos\&#1050;&#1072;&#1082;%20&#1091;&#1093;&#1072;&#1078;&#1080;&#1074;&#1072;&#1090;&#1100;%20&#1079;&#1072;%20&#1087;&#1086;&#1076;&#1078;&#1077;&#1083;&#1091;&#1076;&#1086;&#1095;&#1085;&#1086;&#1081;%20&#1078;&#1077;&#1083;&#1077;&#1079;&#1086;&#1081;.flv_cut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Pictures\сканирование\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26" y="0"/>
            <a:ext cx="9382126" cy="68865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427984" y="1484784"/>
            <a:ext cx="4390256" cy="26917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Пищеварение в желудке и двенадцатиперстной кишке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Секреция желудочного сока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latin typeface="Comic Sans MS" pitchFamily="66" charset="0"/>
              </a:rPr>
              <a:t>Сигнал о насыщении поступает в головной мозг через 20 минут. Слишком быстрое потребление пищи приводит к перееданию.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10242" name="Picture 2" descr="C:\Users\Home\Pictures\сканирование\tumblr_ma91xmxxYq1r64obi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621" y="1607654"/>
            <a:ext cx="5026669" cy="3770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C:\Users\Home\Pictures\сканирование\c1195ab873bf8fa47df7ad584bfe09fe_febb4ce60d144bb383e632a0b368f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139" y="0"/>
            <a:ext cx="3195861" cy="4261148"/>
          </a:xfrm>
          <a:prstGeom prst="rect">
            <a:avLst/>
          </a:prstGeom>
          <a:noFill/>
        </p:spPr>
      </p:pic>
      <p:pic>
        <p:nvPicPr>
          <p:cNvPr id="11266" name="Picture 2" descr="C:\Users\Home\Pictures\сканирование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2162175" cy="14287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Секреция желудочного сока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908720"/>
            <a:ext cx="540060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Секреция желудочного сока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212976"/>
            <a:ext cx="316835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Безусловный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2780928"/>
            <a:ext cx="316835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Условный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1844824"/>
            <a:ext cx="3168352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Рефлекс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581128"/>
            <a:ext cx="316835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Продолговатый мозг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581128"/>
            <a:ext cx="4536504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Выделение аппетитного сока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3717032"/>
            <a:ext cx="3816424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Внешние сигналы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5877272"/>
            <a:ext cx="568863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Желудок заранее готовится к приему пищи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13" name="Прямая со стрелкой 12"/>
          <p:cNvCxnSpPr>
            <a:endCxn id="12" idx="0"/>
          </p:cNvCxnSpPr>
          <p:nvPr/>
        </p:nvCxnSpPr>
        <p:spPr>
          <a:xfrm flipH="1">
            <a:off x="6120172" y="5445224"/>
            <a:ext cx="1116124" cy="432048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236296" y="4437112"/>
            <a:ext cx="0" cy="288032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236296" y="3501008"/>
            <a:ext cx="0" cy="360040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051720" y="3933056"/>
            <a:ext cx="0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6" idx="0"/>
          </p:cNvCxnSpPr>
          <p:nvPr/>
        </p:nvCxnSpPr>
        <p:spPr>
          <a:xfrm flipH="1">
            <a:off x="2123728" y="2204864"/>
            <a:ext cx="720080" cy="1008112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7" idx="0"/>
          </p:cNvCxnSpPr>
          <p:nvPr/>
        </p:nvCxnSpPr>
        <p:spPr>
          <a:xfrm>
            <a:off x="6012160" y="2204864"/>
            <a:ext cx="1152128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427984" y="1484784"/>
            <a:ext cx="0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Двенадцатиперстная кишка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C:\Users\Home\Pictures\сканирование\3870665-f9e58cd9581f60a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356992"/>
            <a:ext cx="3501008" cy="3501008"/>
          </a:xfrm>
          <a:prstGeom prst="rect">
            <a:avLst/>
          </a:prstGeom>
          <a:noFill/>
        </p:spPr>
      </p:pic>
      <p:pic>
        <p:nvPicPr>
          <p:cNvPr id="12292" name="Picture 4" descr="C:\Users\Home\Pictures\сканирование\watroba_nasze-Zdrowie.jpg"/>
          <p:cNvPicPr>
            <a:picLocks noChangeAspect="1" noChangeArrowheads="1"/>
          </p:cNvPicPr>
          <p:nvPr/>
        </p:nvPicPr>
        <p:blipFill>
          <a:blip r:embed="rId4" cstate="print"/>
          <a:srcRect l="15899" r="14321"/>
          <a:stretch>
            <a:fillRect/>
          </a:stretch>
        </p:blipFill>
        <p:spPr bwMode="auto">
          <a:xfrm>
            <a:off x="2987824" y="1760538"/>
            <a:ext cx="4752528" cy="4260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1628800"/>
            <a:ext cx="293062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Печень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196752"/>
            <a:ext cx="429877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Поджелудочная железа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5373216"/>
            <a:ext cx="3096344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Двенадцатиперстная кишка </a:t>
            </a:r>
            <a:endParaRPr lang="ru-RU" sz="2000" b="1" dirty="0">
              <a:latin typeface="Comic Sans MS" pitchFamily="66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851920" y="4581128"/>
            <a:ext cx="1800200" cy="864096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588224" y="1988840"/>
            <a:ext cx="432048" cy="2664296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63688" y="2420888"/>
            <a:ext cx="2448272" cy="648072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Печень, желчный пузырь и поджелудочная железа (Анатомия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Home\Pictures\сканирование\1376935669_drug induced liver d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0686" y="1124744"/>
            <a:ext cx="6372709" cy="4248472"/>
          </a:xfrm>
          <a:prstGeom prst="rect">
            <a:avLst/>
          </a:prstGeom>
          <a:noFill/>
        </p:spPr>
      </p:pic>
      <p:cxnSp>
        <p:nvCxnSpPr>
          <p:cNvPr id="26" name="Прямая со стрелкой 25"/>
          <p:cNvCxnSpPr>
            <a:endCxn id="23" idx="0"/>
          </p:cNvCxnSpPr>
          <p:nvPr/>
        </p:nvCxnSpPr>
        <p:spPr>
          <a:xfrm flipH="1">
            <a:off x="3491880" y="2132856"/>
            <a:ext cx="360040" cy="3672408"/>
          </a:xfrm>
          <a:prstGeom prst="straightConnector1">
            <a:avLst/>
          </a:prstGeom>
          <a:ln w="76200">
            <a:solidFill>
              <a:srgbClr val="FFFF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Comic Sans MS" pitchFamily="66" charset="0"/>
              </a:rPr>
              <a:t>Печень </a:t>
            </a:r>
            <a:endParaRPr lang="ru-RU" sz="6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Home\Pictures\сканирование\3870665-f9e58cd9581f60a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2708920" cy="27089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59832" y="1340768"/>
            <a:ext cx="293062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Печень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988840"/>
            <a:ext cx="2930624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omic Sans MS" pitchFamily="66" charset="0"/>
              </a:rPr>
              <a:t>О</a:t>
            </a:r>
            <a:r>
              <a:rPr lang="ru-RU" sz="2800" b="1" dirty="0" smtClean="0">
                <a:latin typeface="Comic Sans MS" pitchFamily="66" charset="0"/>
              </a:rPr>
              <a:t>безвреживает ядовитые вещества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348880"/>
            <a:ext cx="293062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omic Sans MS" pitchFamily="66" charset="0"/>
              </a:rPr>
              <a:t>Г</a:t>
            </a:r>
            <a:r>
              <a:rPr lang="ru-RU" sz="3600" b="1" dirty="0" smtClean="0">
                <a:latin typeface="Comic Sans MS" pitchFamily="66" charset="0"/>
              </a:rPr>
              <a:t>ликоген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75448" y="4941168"/>
            <a:ext cx="49685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Разрушаются эритроциты – образуется желчь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3645024"/>
            <a:ext cx="3312368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Накапливаются витамины </a:t>
            </a:r>
            <a:r>
              <a:rPr lang="en-US" sz="2000" b="1" dirty="0" smtClean="0">
                <a:latin typeface="Comic Sans MS" pitchFamily="66" charset="0"/>
              </a:rPr>
              <a:t>A, D, E, K</a:t>
            </a:r>
            <a:endParaRPr lang="ru-RU" sz="2000" b="1" dirty="0">
              <a:latin typeface="Comic Sans MS" pitchFamily="66" charset="0"/>
            </a:endParaRPr>
          </a:p>
        </p:txBody>
      </p:sp>
      <p:cxnSp>
        <p:nvCxnSpPr>
          <p:cNvPr id="15" name="Прямая со стрелкой 14"/>
          <p:cNvCxnSpPr>
            <a:endCxn id="8" idx="0"/>
          </p:cNvCxnSpPr>
          <p:nvPr/>
        </p:nvCxnSpPr>
        <p:spPr>
          <a:xfrm>
            <a:off x="6012160" y="1772816"/>
            <a:ext cx="1105272" cy="576064"/>
          </a:xfrm>
          <a:prstGeom prst="straightConnector1">
            <a:avLst/>
          </a:prstGeom>
          <a:ln w="76200">
            <a:solidFill>
              <a:srgbClr val="FFFF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0"/>
          </p:cNvCxnSpPr>
          <p:nvPr/>
        </p:nvCxnSpPr>
        <p:spPr>
          <a:xfrm flipH="1">
            <a:off x="1465312" y="1772816"/>
            <a:ext cx="1594520" cy="216024"/>
          </a:xfrm>
          <a:prstGeom prst="straightConnector1">
            <a:avLst/>
          </a:prstGeom>
          <a:ln w="76200">
            <a:solidFill>
              <a:srgbClr val="FFFF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</p:cNvCxnSpPr>
          <p:nvPr/>
        </p:nvCxnSpPr>
        <p:spPr>
          <a:xfrm flipH="1">
            <a:off x="4139952" y="2060848"/>
            <a:ext cx="385192" cy="1584176"/>
          </a:xfrm>
          <a:prstGeom prst="straightConnector1">
            <a:avLst/>
          </a:prstGeom>
          <a:ln w="76200">
            <a:solidFill>
              <a:srgbClr val="FFFF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>
            <a:off x="4525144" y="2060848"/>
            <a:ext cx="2783160" cy="2880320"/>
          </a:xfrm>
          <a:prstGeom prst="straightConnector1">
            <a:avLst/>
          </a:prstGeom>
          <a:ln w="76200">
            <a:solidFill>
              <a:srgbClr val="FFFF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475656" y="5805264"/>
            <a:ext cx="4032448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Синтез гемоглобина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4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Неизвестное об известном - Работа печени.fl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8712968" cy="653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404664"/>
            <a:ext cx="446449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Работа печени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2930624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День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700808"/>
            <a:ext cx="2930624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Ночь 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852936"/>
            <a:ext cx="2930624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Желчь 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2852936"/>
            <a:ext cx="2930624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Гликоген 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933056"/>
            <a:ext cx="3312368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Двенадцатиперстная кишка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301208"/>
            <a:ext cx="2930624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Расщепление жиров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5301208"/>
            <a:ext cx="4392488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Перистальтика кишечника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14339" name="Picture 3" descr="C:\Users\Home\Pictures\сканирование\3870665-f9e58cd9581f60a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25" y="1988839"/>
            <a:ext cx="3107035" cy="3107035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>
            <a:off x="1763688" y="2348880"/>
            <a:ext cx="0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 flipH="1">
            <a:off x="1763688" y="3573016"/>
            <a:ext cx="25152" cy="504056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948264" y="2420888"/>
            <a:ext cx="0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72000" y="1196752"/>
            <a:ext cx="2520280" cy="504056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4" idx="0"/>
          </p:cNvCxnSpPr>
          <p:nvPr/>
        </p:nvCxnSpPr>
        <p:spPr>
          <a:xfrm flipH="1">
            <a:off x="1860848" y="1196752"/>
            <a:ext cx="2711152" cy="360040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763688" y="4725144"/>
            <a:ext cx="0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0"/>
          </p:cNvCxnSpPr>
          <p:nvPr/>
        </p:nvCxnSpPr>
        <p:spPr>
          <a:xfrm>
            <a:off x="1763688" y="4725144"/>
            <a:ext cx="4212468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Home\Pictures\сканирование\3870665-f9e58cd9581f60a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284984"/>
            <a:ext cx="3333750" cy="3333750"/>
          </a:xfrm>
          <a:prstGeom prst="rect">
            <a:avLst/>
          </a:prstGeom>
          <a:noFill/>
        </p:spPr>
      </p:pic>
      <p:pic>
        <p:nvPicPr>
          <p:cNvPr id="15363" name="Picture 3" descr="C:\Users\Home\Pictures\сканирование\watroba_nasze-Zdrow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0"/>
            <a:ext cx="5334000" cy="3336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548680"/>
            <a:ext cx="3528392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Печень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772816"/>
            <a:ext cx="360040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Регенерация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068960"/>
            <a:ext cx="5904656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При удалении 50-70% ткани печени восстанавливается ….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4797152"/>
            <a:ext cx="5328592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… через 10-14 дней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699792" y="1268760"/>
            <a:ext cx="0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8" idx="0"/>
          </p:cNvCxnSpPr>
          <p:nvPr/>
        </p:nvCxnSpPr>
        <p:spPr>
          <a:xfrm>
            <a:off x="2699792" y="2492896"/>
            <a:ext cx="3096344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12160" y="4221088"/>
            <a:ext cx="0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Поджелудочная железа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Home\Pictures\сканирование\3870665-f9e58cd9581f60a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420888"/>
            <a:ext cx="4176464" cy="4176464"/>
          </a:xfrm>
          <a:prstGeom prst="rect">
            <a:avLst/>
          </a:prstGeom>
          <a:noFill/>
        </p:spPr>
      </p:pic>
      <p:pic>
        <p:nvPicPr>
          <p:cNvPr id="17410" name="Picture 2" descr="C:\Users\Home\Pictures\сканирование\13241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268760"/>
            <a:ext cx="5029150" cy="440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Как ухаживать за поджелудочной железой.flv_cu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Home\Pictures\сканирование\3447692-5d3e97da4e8c9fd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221088"/>
            <a:ext cx="2438400" cy="24384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Comic Sans MS" pitchFamily="66" charset="0"/>
              </a:rPr>
              <a:t>Строение желудка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059832" y="1600201"/>
            <a:ext cx="4968552" cy="3773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atin typeface="Comic Sans MS" pitchFamily="66" charset="0"/>
              </a:rPr>
              <a:t>Емкость желудка от 1,5 до 4 литров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1028" name="Picture 4" descr="C:\Users\Home\Pictures\сканирование\0_863b5_d1696ff3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313234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Поджелудочная железа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Home\Pictures\сканирование\3870665-f9e58cd9581f60a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068960"/>
            <a:ext cx="2708920" cy="27089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1340768"/>
            <a:ext cx="655272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Поджелудочная железа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492896"/>
            <a:ext cx="4442792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Смешанная железа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3284984"/>
            <a:ext cx="2930624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Ферменты (трипсин)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4797152"/>
            <a:ext cx="370790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Двенадцатиперстная кишка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284984"/>
            <a:ext cx="331236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Гормоны (инсулин)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4725144"/>
            <a:ext cx="324036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Кровь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5877272"/>
            <a:ext cx="3312368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Уровень сахара в крови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5877272"/>
            <a:ext cx="396044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Расщепление белков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427984" y="3068960"/>
            <a:ext cx="2736304" cy="21602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4" idx="0"/>
          </p:cNvCxnSpPr>
          <p:nvPr/>
        </p:nvCxnSpPr>
        <p:spPr>
          <a:xfrm flipH="1">
            <a:off x="1835696" y="3068960"/>
            <a:ext cx="2592288" cy="21602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99992" y="2060848"/>
            <a:ext cx="0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835696" y="5445224"/>
            <a:ext cx="0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835696" y="4293096"/>
            <a:ext cx="0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092280" y="4293096"/>
            <a:ext cx="0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092280" y="5589240"/>
            <a:ext cx="0" cy="432048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4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ome\Pictures\wallpapers_5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2130425"/>
            <a:ext cx="9721080" cy="1470025"/>
          </a:xfrm>
        </p:spPr>
        <p:txBody>
          <a:bodyPr>
            <a:no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Comic Sans MS" pitchFamily="66" charset="0"/>
              </a:rPr>
              <a:t>Спасибо за внимание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6387" name="Picture 3" descr="C:\Users\Home\Pictures\сканирование\3870665-f9e58cd9581f60a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524250"/>
            <a:ext cx="3333750" cy="3333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Строение желудка</a:t>
            </a:r>
            <a:endParaRPr lang="ru-RU" sz="5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Home\Pictures\сканирование\078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5040561" cy="5008302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995936" y="1988840"/>
            <a:ext cx="2088232" cy="144016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283968" y="3573016"/>
            <a:ext cx="1872208" cy="72008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987824" y="5373216"/>
            <a:ext cx="3024336" cy="288032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084168" y="5301208"/>
            <a:ext cx="288032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Слизистая оболочка 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2924944"/>
            <a:ext cx="2736304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Гладкая мышечная ткань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56176" y="1484784"/>
            <a:ext cx="2736304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Соединительная ткань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Home\Pictures\сканирование\shutterstock_bambino_hamb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044" y="1700808"/>
            <a:ext cx="3470956" cy="285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Строение желудка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1340768"/>
            <a:ext cx="511256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Слизистая оболочка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3068960"/>
            <a:ext cx="273630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Железы 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149080"/>
            <a:ext cx="273630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Пепсин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5517232"/>
            <a:ext cx="396044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Соляная кислота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4149080"/>
            <a:ext cx="273630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Слизь 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14" name="Прямая со стрелкой 13"/>
          <p:cNvCxnSpPr>
            <a:endCxn id="10" idx="0"/>
          </p:cNvCxnSpPr>
          <p:nvPr/>
        </p:nvCxnSpPr>
        <p:spPr>
          <a:xfrm>
            <a:off x="4644008" y="2132856"/>
            <a:ext cx="0" cy="93610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1" idx="0"/>
          </p:cNvCxnSpPr>
          <p:nvPr/>
        </p:nvCxnSpPr>
        <p:spPr>
          <a:xfrm flipH="1">
            <a:off x="1619672" y="3789040"/>
            <a:ext cx="2880320" cy="360040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3" idx="0"/>
          </p:cNvCxnSpPr>
          <p:nvPr/>
        </p:nvCxnSpPr>
        <p:spPr>
          <a:xfrm>
            <a:off x="4499992" y="3789040"/>
            <a:ext cx="2952328" cy="360040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99992" y="3789040"/>
            <a:ext cx="0" cy="1872208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 descr="C:\Users\Home\Pictures\сканирование\3870665-f9e58cd9581f60a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1965598" cy="1965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Функции желудка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340768"/>
            <a:ext cx="410445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Функции желудка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501008"/>
            <a:ext cx="345638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Желудочный сок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348880"/>
            <a:ext cx="273630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Секреторная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37112"/>
            <a:ext cx="183569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Пепсин 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4437112"/>
            <a:ext cx="165618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Слизь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5445224"/>
            <a:ext cx="3312368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Соляная кислота 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619672" y="2996952"/>
            <a:ext cx="0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979712" y="2060848"/>
            <a:ext cx="1872208" cy="360040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1" idx="0"/>
          </p:cNvCxnSpPr>
          <p:nvPr/>
        </p:nvCxnSpPr>
        <p:spPr>
          <a:xfrm flipH="1">
            <a:off x="917848" y="4221088"/>
            <a:ext cx="1421904" cy="21602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2" idx="0"/>
          </p:cNvCxnSpPr>
          <p:nvPr/>
        </p:nvCxnSpPr>
        <p:spPr>
          <a:xfrm>
            <a:off x="2411760" y="4221088"/>
            <a:ext cx="1404156" cy="21602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339752" y="4221088"/>
            <a:ext cx="0" cy="1368152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Home\Pictures\сканирование\3870665-f9e58cd9581f60a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24847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620688"/>
            <a:ext cx="230425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Пепсин 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620688"/>
            <a:ext cx="187322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Белки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620688"/>
            <a:ext cx="2160240" cy="6564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Фермент  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051720" y="2276872"/>
            <a:ext cx="1296144" cy="432048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9" idx="3"/>
            <a:endCxn id="8" idx="1"/>
          </p:cNvCxnSpPr>
          <p:nvPr/>
        </p:nvCxnSpPr>
        <p:spPr>
          <a:xfrm flipV="1">
            <a:off x="5580112" y="944724"/>
            <a:ext cx="1368152" cy="4192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9" idx="1"/>
          </p:cNvCxnSpPr>
          <p:nvPr/>
        </p:nvCxnSpPr>
        <p:spPr>
          <a:xfrm>
            <a:off x="2483768" y="940532"/>
            <a:ext cx="936104" cy="838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79512" y="2348880"/>
            <a:ext cx="1872208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Слизь 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1772816"/>
            <a:ext cx="5112568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Защита от действия соляной кислоты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91880" y="2996952"/>
            <a:ext cx="5112568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Защита от повреждения грубыми комками пищи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25" name="Прямая со стрелкой 24"/>
          <p:cNvCxnSpPr>
            <a:endCxn id="22" idx="1"/>
          </p:cNvCxnSpPr>
          <p:nvPr/>
        </p:nvCxnSpPr>
        <p:spPr>
          <a:xfrm>
            <a:off x="2123728" y="2780928"/>
            <a:ext cx="1368152" cy="684076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11560" y="4869160"/>
            <a:ext cx="3456384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Соляная кислота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8024" y="4869160"/>
            <a:ext cx="4104456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Активирует фермент пепсин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4067944" y="5337212"/>
            <a:ext cx="792088" cy="3600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Home\Pictures\сканирование\3870665-f9e58cd9581f60a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1605558" cy="1605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0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Функции желудка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340768"/>
            <a:ext cx="410445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Функции желудка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501008"/>
            <a:ext cx="2736304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Мускулатура желудка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2348880"/>
            <a:ext cx="273630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Механическая 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2492896"/>
            <a:ext cx="288032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Всасывание  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4797152"/>
            <a:ext cx="144016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Вода 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475656" y="2996952"/>
            <a:ext cx="936104" cy="504056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979712" y="1988840"/>
            <a:ext cx="2304256" cy="360040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  <a:endCxn id="11" idx="0"/>
          </p:cNvCxnSpPr>
          <p:nvPr/>
        </p:nvCxnSpPr>
        <p:spPr>
          <a:xfrm>
            <a:off x="4319972" y="1988840"/>
            <a:ext cx="2988332" cy="504056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923928" y="3212976"/>
            <a:ext cx="3384376" cy="165618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41" idx="0"/>
          </p:cNvCxnSpPr>
          <p:nvPr/>
        </p:nvCxnSpPr>
        <p:spPr>
          <a:xfrm flipH="1">
            <a:off x="5940152" y="3284984"/>
            <a:ext cx="1368152" cy="129614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40" idx="0"/>
          </p:cNvCxnSpPr>
          <p:nvPr/>
        </p:nvCxnSpPr>
        <p:spPr>
          <a:xfrm>
            <a:off x="7308304" y="3284984"/>
            <a:ext cx="72008" cy="2160240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39" idx="0"/>
          </p:cNvCxnSpPr>
          <p:nvPr/>
        </p:nvCxnSpPr>
        <p:spPr>
          <a:xfrm>
            <a:off x="7380312" y="3212976"/>
            <a:ext cx="1043608" cy="1368152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703840" y="4581128"/>
            <a:ext cx="144016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Сахар 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60232" y="5445224"/>
            <a:ext cx="144016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Соли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20072" y="4581128"/>
            <a:ext cx="144016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Спирт 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170" name="Picture 2" descr="C:\Users\Home\Pictures\сканирование\3870665-f9e58cd9581f60a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2037606" cy="2037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3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Работа желудка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340768"/>
            <a:ext cx="367240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Мышечный слой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2708920"/>
            <a:ext cx="38884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Сокращается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4005064"/>
            <a:ext cx="432048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Импульсы в головной мозг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5661248"/>
            <a:ext cx="338437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Чувство голода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195736" y="2276872"/>
            <a:ext cx="0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23728" y="3501008"/>
            <a:ext cx="0" cy="576064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123728" y="5013176"/>
            <a:ext cx="0" cy="720080"/>
          </a:xfrm>
          <a:prstGeom prst="straightConnector1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Home\Pictures\сканирование\lechenie_raka_zheludka_klini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268760"/>
            <a:ext cx="3469680" cy="2602260"/>
          </a:xfrm>
          <a:prstGeom prst="rect">
            <a:avLst/>
          </a:prstGeom>
          <a:noFill/>
        </p:spPr>
      </p:pic>
      <p:pic>
        <p:nvPicPr>
          <p:cNvPr id="5122" name="Picture 2" descr="C:\Users\Home\Pictures\сканирование\LibRock.Ru_animation_4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12976"/>
            <a:ext cx="2520280" cy="347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сканирование\6861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Секреция желудочного сока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Начинается через несколько минут после поступления пищи в рот</a:t>
            </a:r>
          </a:p>
          <a:p>
            <a:r>
              <a:rPr lang="ru-RU" sz="3200" b="1" dirty="0" smtClean="0">
                <a:latin typeface="Comic Sans MS" pitchFamily="66" charset="0"/>
              </a:rPr>
              <a:t>Продолжается 4-8 часов, пока пища находится в желудке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9218" name="Picture 2" descr="C:\Users\Home\Pictures\сканирование\d248be59036c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315206" cy="3522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236</Words>
  <Application>Microsoft Office PowerPoint</Application>
  <PresentationFormat>Экран (4:3)</PresentationFormat>
  <Paragraphs>91</Paragraphs>
  <Slides>21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Пищеварение в желудке и двенадцатиперстной кишке</vt:lpstr>
      <vt:lpstr>Строение желудка</vt:lpstr>
      <vt:lpstr>Строение желудка</vt:lpstr>
      <vt:lpstr>Строение желудка</vt:lpstr>
      <vt:lpstr>Функции желудка</vt:lpstr>
      <vt:lpstr>Слайд 6</vt:lpstr>
      <vt:lpstr>Функции желудка</vt:lpstr>
      <vt:lpstr>Работа желудка</vt:lpstr>
      <vt:lpstr>Секреция желудочного сока</vt:lpstr>
      <vt:lpstr>Секреция желудочного сока</vt:lpstr>
      <vt:lpstr>Секреция желудочного сока</vt:lpstr>
      <vt:lpstr>Двенадцатиперстная кишка</vt:lpstr>
      <vt:lpstr>Слайд 13</vt:lpstr>
      <vt:lpstr>Печень </vt:lpstr>
      <vt:lpstr>Слайд 15</vt:lpstr>
      <vt:lpstr>Слайд 16</vt:lpstr>
      <vt:lpstr>Слайд 17</vt:lpstr>
      <vt:lpstr>Поджелудочная железа</vt:lpstr>
      <vt:lpstr>Слайд 19</vt:lpstr>
      <vt:lpstr>Поджелудочная железа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27</cp:revision>
  <dcterms:created xsi:type="dcterms:W3CDTF">2015-03-01T08:49:42Z</dcterms:created>
  <dcterms:modified xsi:type="dcterms:W3CDTF">2015-03-01T13:15:00Z</dcterms:modified>
</cp:coreProperties>
</file>