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68" r:id="rId5"/>
    <p:sldId id="257" r:id="rId6"/>
    <p:sldId id="259" r:id="rId7"/>
    <p:sldId id="274" r:id="rId8"/>
    <p:sldId id="270" r:id="rId9"/>
    <p:sldId id="269" r:id="rId10"/>
    <p:sldId id="273" r:id="rId11"/>
    <p:sldId id="272" r:id="rId12"/>
    <p:sldId id="258" r:id="rId13"/>
    <p:sldId id="260" r:id="rId14"/>
    <p:sldId id="271" r:id="rId15"/>
    <p:sldId id="261" r:id="rId16"/>
    <p:sldId id="263" r:id="rId17"/>
    <p:sldId id="275" r:id="rId18"/>
    <p:sldId id="262" r:id="rId19"/>
    <p:sldId id="26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Пищеварение в кишечнике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742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92113"/>
            <a:ext cx="8523287" cy="6072187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85750"/>
            <a:ext cx="8626475" cy="6284913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92480" cy="754779"/>
          </a:xfrm>
        </p:spPr>
        <p:txBody>
          <a:bodyPr>
            <a:noAutofit/>
          </a:bodyPr>
          <a:lstStyle/>
          <a:p>
            <a:r>
              <a:rPr lang="ru-RU" sz="2800" b="1" dirty="0"/>
              <a:t>Роль печени и поджелудочной железы в пищеварении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0876055"/>
              </p:ext>
            </p:extLst>
          </p:nvPr>
        </p:nvGraphicFramePr>
        <p:xfrm>
          <a:off x="32964" y="980728"/>
          <a:ext cx="9111035" cy="5234646"/>
        </p:xfrm>
        <a:graphic>
          <a:graphicData uri="http://schemas.openxmlformats.org/drawingml/2006/table">
            <a:tbl>
              <a:tblPr/>
              <a:tblGrid>
                <a:gridCol w="1646150"/>
                <a:gridCol w="1683258"/>
                <a:gridCol w="5781627"/>
              </a:tblGrid>
              <a:tr h="9132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effectLst/>
                        </a:rPr>
                        <a:t>Пищевари</a:t>
                      </a:r>
                      <a:r>
                        <a:rPr lang="ru-RU" sz="1800" b="1" dirty="0" smtClean="0">
                          <a:effectLst/>
                        </a:rPr>
                        <a:t>-тельная </a:t>
                      </a:r>
                      <a:r>
                        <a:rPr lang="ru-RU" sz="1800" b="1" dirty="0">
                          <a:effectLst/>
                        </a:rPr>
                        <a:t>железа</a:t>
                      </a:r>
                      <a:endParaRPr lang="ru-RU" sz="1800" dirty="0">
                        <a:effectLst/>
                      </a:endParaRPr>
                    </a:p>
                  </a:txBody>
                  <a:tcPr marL="54287" marR="49481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Секрет железы, количество</a:t>
                      </a:r>
                      <a:endParaRPr lang="ru-RU" sz="1800" dirty="0">
                        <a:effectLst/>
                      </a:endParaRPr>
                    </a:p>
                  </a:txBody>
                  <a:tcPr marL="54287" marR="49481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Функции</a:t>
                      </a:r>
                      <a:endParaRPr lang="ru-RU" sz="1800" dirty="0">
                        <a:effectLst/>
                      </a:endParaRPr>
                    </a:p>
                  </a:txBody>
                  <a:tcPr marL="54287" marR="54287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473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печень</a:t>
                      </a:r>
                      <a:endParaRPr lang="ru-RU" sz="1800" dirty="0">
                        <a:effectLst/>
                      </a:endParaRPr>
                    </a:p>
                  </a:txBody>
                  <a:tcPr marL="54287" marR="49481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желчь, 1 л/</a:t>
                      </a:r>
                      <a:r>
                        <a:rPr lang="ru-RU" sz="1800" b="1" dirty="0" err="1">
                          <a:effectLst/>
                        </a:rPr>
                        <a:t>сут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</a:p>
                  </a:txBody>
                  <a:tcPr marL="54287" marR="49481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1. </a:t>
                      </a:r>
                      <a:r>
                        <a:rPr lang="ru-RU" sz="1800" b="1" dirty="0" err="1">
                          <a:effectLst/>
                        </a:rPr>
                        <a:t>Эмульгация</a:t>
                      </a:r>
                      <a:r>
                        <a:rPr lang="ru-RU" sz="1800" b="1" dirty="0">
                          <a:effectLst/>
                        </a:rPr>
                        <a:t> жиров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2. Активация ферментов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3. Активация выделения поджелудочного сока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4. Стимуляция двигательной активности кишечника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5. Подавление гнилостных процессов в кишечнике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6. Бактерицидное действии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7. Создание щелочной среды</a:t>
                      </a:r>
                    </a:p>
                  </a:txBody>
                  <a:tcPr marL="54287" marR="54287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effectLst/>
                        </a:rPr>
                        <a:t>Поджелудоч-ная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железа</a:t>
                      </a:r>
                      <a:endParaRPr lang="ru-RU" sz="1800" dirty="0">
                        <a:effectLst/>
                      </a:endParaRPr>
                    </a:p>
                  </a:txBody>
                  <a:tcPr marL="54287" marR="49481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effectLst/>
                        </a:rPr>
                        <a:t>Поджелудоч-ный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сок, 2 л/</a:t>
                      </a:r>
                      <a:r>
                        <a:rPr lang="ru-RU" sz="1800" b="1" dirty="0" err="1">
                          <a:effectLst/>
                        </a:rPr>
                        <a:t>сут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</a:p>
                  </a:txBody>
                  <a:tcPr marL="54287" marR="49481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Расщепление всех органических веществ с помощью ферментов: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трипсин → белки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амилаза → углеводы</a:t>
                      </a:r>
                    </a:p>
                    <a:p>
                      <a:r>
                        <a:rPr lang="ru-RU" sz="1800" b="1" dirty="0" err="1">
                          <a:effectLst/>
                        </a:rPr>
                        <a:t>мальтаза</a:t>
                      </a:r>
                      <a:r>
                        <a:rPr lang="ru-RU" sz="1800" b="1" dirty="0">
                          <a:effectLst/>
                        </a:rPr>
                        <a:t> → углеводы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липаза → жиры</a:t>
                      </a:r>
                    </a:p>
                    <a:p>
                      <a:r>
                        <a:rPr lang="ru-RU" sz="1800" b="1" dirty="0">
                          <a:effectLst/>
                        </a:rPr>
                        <a:t>нуклеаза → нуклеиновые кислоты</a:t>
                      </a:r>
                    </a:p>
                  </a:txBody>
                  <a:tcPr marL="54287" marR="54287" marT="49481" marB="4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850106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Всасывание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49685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Всасывание</a:t>
            </a:r>
            <a:r>
              <a:rPr lang="ru-RU" sz="2800" dirty="0"/>
              <a:t> – это сложный физиологический процесс проникновения питательных веществ в кровь и лимфу вследствие активной деятельности ворсинок.</a:t>
            </a:r>
          </a:p>
          <a:p>
            <a:r>
              <a:rPr lang="ru-RU" sz="2800" b="1" dirty="0" smtClean="0"/>
              <a:t>Ворсинки</a:t>
            </a:r>
            <a:r>
              <a:rPr lang="ru-RU" sz="2800" dirty="0" smtClean="0"/>
              <a:t> </a:t>
            </a:r>
            <a:r>
              <a:rPr lang="ru-RU" sz="2800" dirty="0"/>
              <a:t>– микроскопические выросты слизистой тонкого кишечника.</a:t>
            </a:r>
          </a:p>
          <a:p>
            <a:r>
              <a:rPr lang="ru-RU" sz="2800" b="1" u="sng" dirty="0" smtClean="0"/>
              <a:t>Строение </a:t>
            </a:r>
            <a:r>
              <a:rPr lang="ru-RU" sz="2800" b="1" u="sng" dirty="0"/>
              <a:t>ворсинки: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однослойный эпителий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кровеносные и лимфатические сосуды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нервы</a:t>
            </a:r>
          </a:p>
        </p:txBody>
      </p:sp>
    </p:spTree>
    <p:extLst>
      <p:ext uri="{BB962C8B-B14F-4D97-AF65-F5344CB8AC3E}">
        <p14:creationId xmlns:p14="http://schemas.microsoft.com/office/powerpoint/2010/main" val="3331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18472" cy="594164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1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Расщепление питательных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углеводы → глюкоза → в кровь</a:t>
            </a:r>
          </a:p>
          <a:p>
            <a:endParaRPr lang="ru-RU" sz="3600" dirty="0"/>
          </a:p>
          <a:p>
            <a:r>
              <a:rPr lang="ru-RU" sz="3600" dirty="0"/>
              <a:t>белки → аминокислоты → в кровь</a:t>
            </a:r>
          </a:p>
          <a:p>
            <a:endParaRPr lang="ru-RU" sz="3600" dirty="0"/>
          </a:p>
          <a:p>
            <a:r>
              <a:rPr lang="ru-RU" sz="3600" dirty="0"/>
              <a:t>жиры → глицерин и жирные кислоты → в лимфу</a:t>
            </a:r>
          </a:p>
        </p:txBody>
      </p:sp>
    </p:spTree>
    <p:extLst>
      <p:ext uri="{BB962C8B-B14F-4D97-AF65-F5344CB8AC3E}">
        <p14:creationId xmlns:p14="http://schemas.microsoft.com/office/powerpoint/2010/main" val="15229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Толстый кишечник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98475"/>
            <a:ext cx="8443913" cy="5859463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6633"/>
            <a:ext cx="48965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Толстый кишечник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216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/>
              <a:t>Отделы толстого кишечника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- слепая кишка → аппендикс (лимфоидная ткань)</a:t>
            </a:r>
          </a:p>
          <a:p>
            <a:r>
              <a:rPr lang="ru-RU" sz="3600" dirty="0" smtClean="0"/>
              <a:t>- </a:t>
            </a:r>
            <a:r>
              <a:rPr lang="ru-RU" sz="3600" dirty="0"/>
              <a:t>ободочная кишка</a:t>
            </a:r>
          </a:p>
          <a:p>
            <a:r>
              <a:rPr lang="ru-RU" sz="3600" dirty="0" smtClean="0"/>
              <a:t>- </a:t>
            </a:r>
            <a:r>
              <a:rPr lang="ru-RU" sz="3600" dirty="0"/>
              <a:t>сигмовидная кишка</a:t>
            </a:r>
          </a:p>
          <a:p>
            <a:r>
              <a:rPr lang="ru-RU" sz="3600" dirty="0" smtClean="0"/>
              <a:t>- </a:t>
            </a:r>
            <a:r>
              <a:rPr lang="ru-RU" sz="3600" dirty="0"/>
              <a:t>прямая кишка</a:t>
            </a:r>
          </a:p>
        </p:txBody>
      </p:sp>
    </p:spTree>
    <p:extLst>
      <p:ext uri="{BB962C8B-B14F-4D97-AF65-F5344CB8AC3E}">
        <p14:creationId xmlns:p14="http://schemas.microsoft.com/office/powerpoint/2010/main" val="80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Пищеварение в толстом кишечнике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50405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sz="3600" dirty="0"/>
          </a:p>
          <a:p>
            <a:r>
              <a:rPr lang="ru-RU" sz="4500" b="1" dirty="0"/>
              <a:t>Железы толстого кишечника</a:t>
            </a:r>
            <a:r>
              <a:rPr lang="ru-RU" sz="4500" dirty="0"/>
              <a:t>: выделяют слизь, не вырабатывают ферментов.</a:t>
            </a:r>
          </a:p>
          <a:p>
            <a:r>
              <a:rPr lang="ru-RU" sz="4500" b="1" dirty="0" smtClean="0"/>
              <a:t>Функции </a:t>
            </a:r>
            <a:r>
              <a:rPr lang="ru-RU" sz="4500" b="1" dirty="0"/>
              <a:t>толстого кишечника:</a:t>
            </a:r>
          </a:p>
          <a:p>
            <a:r>
              <a:rPr lang="ru-RU" sz="4500" b="1" dirty="0" smtClean="0"/>
              <a:t>1</a:t>
            </a:r>
            <a:r>
              <a:rPr lang="ru-RU" sz="4500" dirty="0"/>
              <a:t>. Всасывание воды</a:t>
            </a:r>
          </a:p>
          <a:p>
            <a:r>
              <a:rPr lang="ru-RU" sz="4500" b="1" dirty="0" smtClean="0"/>
              <a:t>2</a:t>
            </a:r>
            <a:r>
              <a:rPr lang="ru-RU" sz="4500" dirty="0"/>
              <a:t>. Синтез витаминов K, E, B и H, расщепление клетчатки (с помощью бактериальной микрофлоры)</a:t>
            </a:r>
          </a:p>
          <a:p>
            <a:r>
              <a:rPr lang="ru-RU" sz="4500" b="1" dirty="0" smtClean="0"/>
              <a:t>3</a:t>
            </a:r>
            <a:r>
              <a:rPr lang="ru-RU" sz="4500" dirty="0"/>
              <a:t>. Формирование каловых масс.</a:t>
            </a:r>
          </a:p>
          <a:p>
            <a:r>
              <a:rPr lang="ru-RU" sz="4500" b="1" dirty="0" smtClean="0"/>
              <a:t>Центр </a:t>
            </a:r>
            <a:r>
              <a:rPr lang="ru-RU" sz="4500" b="1" dirty="0"/>
              <a:t>дефекации:</a:t>
            </a:r>
            <a:r>
              <a:rPr lang="ru-RU" sz="4500" dirty="0"/>
              <a:t> крестцовый отдел спинного мозга, контролируется высшими отделами </a:t>
            </a:r>
            <a:r>
              <a:rPr lang="ru-RU" sz="4500" dirty="0" err="1"/>
              <a:t>ЦНС</a:t>
            </a:r>
            <a:r>
              <a:rPr lang="ru-RU" sz="4500" dirty="0" smtClean="0"/>
              <a:t>.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132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№ 33. ПИЩЕВАРЕНИЕ И ВСАСЫВАНИЕ В КИШЕЧНИКЕ\ПИЩЕВАР. СИСТЕМ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358246" cy="62686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4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24703"/>
              </p:ext>
            </p:extLst>
          </p:nvPr>
        </p:nvGraphicFramePr>
        <p:xfrm>
          <a:off x="251520" y="188640"/>
          <a:ext cx="8721796" cy="655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65312"/>
              </a:tblGrid>
              <a:tr h="708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Отделы тонкого кишечника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Отделы толстого кишечника</a:t>
                      </a: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87307"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- 12-перстная кишка ← протоки печени и поджелудочной железы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тощая (полая) кишка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подвздошная кишка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слепая кишка → аппендикс (лимфоидная ткань)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ободочная кишка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сигмовидная кишка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прямая кишка</a:t>
                      </a:r>
                      <a:endParaRPr lang="ru-RU" sz="2000" dirty="0"/>
                    </a:p>
                  </a:txBody>
                  <a:tcPr/>
                </a:tc>
              </a:tr>
              <a:tr h="45138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Процессы</a:t>
                      </a: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05961"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Желчь </a:t>
                      </a:r>
                      <a:r>
                        <a:rPr kumimoji="0" lang="ru-RU" sz="2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эмульгирует</a:t>
                      </a: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жиры и активирует ферменты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Фермент  трипсин расщепляет белки на аминокислоты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Фермент  амилаза расщепляет  крахмал на глюкозу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Фермент  липаза расщепляет жиры на жирные кислоты и глицерин.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Железы толстого кишечника: выделяют слизь, не вырабатывают ферментов.</a:t>
                      </a:r>
                    </a:p>
                    <a:p>
                      <a:r>
                        <a:rPr lang="ru-RU" sz="2000" dirty="0" smtClean="0"/>
                        <a:t>1. Всасывание воды</a:t>
                      </a:r>
                    </a:p>
                    <a:p>
                      <a:r>
                        <a:rPr lang="ru-RU" sz="2000" dirty="0" smtClean="0"/>
                        <a:t>2. Синтез витаминов K, E, B и H, расщепление клетчатки (с помощью бактериальной микрофлоры)</a:t>
                      </a:r>
                    </a:p>
                    <a:p>
                      <a:r>
                        <a:rPr lang="ru-RU" sz="2000" dirty="0" smtClean="0"/>
                        <a:t>3. Формирование каловых масс.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9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Тонкий кишечник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634061" cy="331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3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4" y="332656"/>
            <a:ext cx="8730954" cy="650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301208"/>
            <a:ext cx="849694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Тонкий кишечник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60432" cy="35283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1. Отделы тонкого кишечника (5-6 м</a:t>
            </a:r>
            <a:r>
              <a:rPr lang="ru-RU" sz="3200" b="1" dirty="0" smtClean="0"/>
              <a:t>):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 smtClean="0"/>
              <a:t>- </a:t>
            </a:r>
            <a:r>
              <a:rPr lang="ru-RU" sz="3200" dirty="0"/>
              <a:t>12-перстная кишка ← протоки печени и поджелудочной железы</a:t>
            </a:r>
          </a:p>
          <a:p>
            <a:r>
              <a:rPr lang="ru-RU" sz="3200" dirty="0" smtClean="0"/>
              <a:t>- </a:t>
            </a:r>
            <a:r>
              <a:rPr lang="ru-RU" sz="3200" dirty="0"/>
              <a:t>тощая (полая) кишка</a:t>
            </a:r>
          </a:p>
          <a:p>
            <a:r>
              <a:rPr lang="ru-RU" sz="3200" dirty="0" smtClean="0"/>
              <a:t>- </a:t>
            </a:r>
            <a:r>
              <a:rPr lang="ru-RU" sz="3200" dirty="0"/>
              <a:t>подвздошная кишка</a:t>
            </a:r>
          </a:p>
        </p:txBody>
      </p:sp>
    </p:spTree>
    <p:extLst>
      <p:ext uri="{BB962C8B-B14F-4D97-AF65-F5344CB8AC3E}">
        <p14:creationId xmlns:p14="http://schemas.microsoft.com/office/powerpoint/2010/main" val="7816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Пищеварение в тонком кишечнике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352928" cy="42484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Процессы: </a:t>
            </a:r>
            <a:r>
              <a:rPr lang="ru-RU" sz="2400" dirty="0"/>
              <a:t>полное переваривание пищи и всасывание питательных веществ.</a:t>
            </a:r>
          </a:p>
          <a:p>
            <a:r>
              <a:rPr lang="ru-RU" sz="2400" b="1" dirty="0" smtClean="0"/>
              <a:t>Перистальтика </a:t>
            </a:r>
            <a:r>
              <a:rPr lang="ru-RU" sz="2400" dirty="0"/>
              <a:t>– движения стенок кишечника, желудка и других полых органов в результате сокращения их мышц.</a:t>
            </a:r>
          </a:p>
          <a:p>
            <a:r>
              <a:rPr lang="ru-RU" sz="2400" b="1" dirty="0" smtClean="0"/>
              <a:t>Движения</a:t>
            </a:r>
            <a:r>
              <a:rPr lang="ru-RU" sz="2400" b="1" dirty="0"/>
              <a:t>: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перистальтические: обеспечивают перемещение химуса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маятникообразные: обеспечивают перемешивание химуса</a:t>
            </a:r>
          </a:p>
        </p:txBody>
      </p:sp>
    </p:spTree>
    <p:extLst>
      <p:ext uri="{BB962C8B-B14F-4D97-AF65-F5344CB8AC3E}">
        <p14:creationId xmlns:p14="http://schemas.microsoft.com/office/powerpoint/2010/main" val="35865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000" y="788710"/>
            <a:ext cx="3096344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Стенки </a:t>
            </a:r>
            <a:r>
              <a:rPr lang="ru-RU" sz="3200" dirty="0"/>
              <a:t>тонкой кишки сокращаются, обеспечивая продвижение пищевых масс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797425" cy="578485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</a:t>
            </a:r>
            <a:r>
              <a:rPr lang="ru-RU" sz="3600" b="1" dirty="0" smtClean="0"/>
              <a:t>роцессы, протекающие в тонком кишечнике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Желчь</a:t>
            </a:r>
            <a:r>
              <a:rPr lang="ru-RU" sz="3200" dirty="0" smtClean="0"/>
              <a:t> </a:t>
            </a:r>
            <a:r>
              <a:rPr lang="ru-RU" sz="3200" dirty="0" err="1" smtClean="0"/>
              <a:t>эмульгирует</a:t>
            </a:r>
            <a:r>
              <a:rPr lang="ru-RU" sz="3200" dirty="0" smtClean="0"/>
              <a:t> жиры и активирует ферменты</a:t>
            </a:r>
          </a:p>
          <a:p>
            <a:r>
              <a:rPr lang="ru-RU" sz="3200" dirty="0" smtClean="0"/>
              <a:t>Фермент  </a:t>
            </a:r>
            <a:r>
              <a:rPr lang="ru-RU" sz="3200" b="1" dirty="0" smtClean="0"/>
              <a:t>трипсин</a:t>
            </a:r>
            <a:r>
              <a:rPr lang="ru-RU" sz="3200" dirty="0" smtClean="0"/>
              <a:t> расщепляет белки на аминокислоты</a:t>
            </a:r>
          </a:p>
          <a:p>
            <a:r>
              <a:rPr lang="ru-RU" sz="3200" dirty="0" smtClean="0"/>
              <a:t>Фермент  </a:t>
            </a:r>
            <a:r>
              <a:rPr lang="ru-RU" sz="3200" b="1" dirty="0" smtClean="0"/>
              <a:t>амилаза</a:t>
            </a:r>
            <a:r>
              <a:rPr lang="ru-RU" sz="3200" dirty="0" smtClean="0"/>
              <a:t> расщепляет  крахмал на глюкозу</a:t>
            </a:r>
          </a:p>
          <a:p>
            <a:r>
              <a:rPr lang="ru-RU" sz="3200" dirty="0" smtClean="0"/>
              <a:t>Фермент  </a:t>
            </a:r>
            <a:r>
              <a:rPr lang="ru-RU" sz="3200" b="1" dirty="0" smtClean="0"/>
              <a:t>липаза</a:t>
            </a:r>
            <a:r>
              <a:rPr lang="ru-RU" sz="3200" dirty="0" smtClean="0"/>
              <a:t> расщепляет жиры на жирные кислоты и глицерин.</a:t>
            </a:r>
          </a:p>
        </p:txBody>
      </p:sp>
    </p:spTree>
    <p:extLst>
      <p:ext uri="{BB962C8B-B14F-4D97-AF65-F5344CB8AC3E}">
        <p14:creationId xmlns:p14="http://schemas.microsoft.com/office/powerpoint/2010/main" val="2036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8607127" cy="6593406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8488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Строение печени и поджелудочной железы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571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</TotalTime>
  <Words>481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Пищеварение в кишечнике</vt:lpstr>
      <vt:lpstr>Презентация PowerPoint</vt:lpstr>
      <vt:lpstr>Тонкий кишечник</vt:lpstr>
      <vt:lpstr>Презентация PowerPoint</vt:lpstr>
      <vt:lpstr>Тонкий кишечник</vt:lpstr>
      <vt:lpstr>Пищеварение в тонком кишечнике</vt:lpstr>
      <vt:lpstr>Презентация PowerPoint</vt:lpstr>
      <vt:lpstr>Процессы, протекающие в тонком кишечнике</vt:lpstr>
      <vt:lpstr>Презентация PowerPoint</vt:lpstr>
      <vt:lpstr>Презентация PowerPoint</vt:lpstr>
      <vt:lpstr>Презентация PowerPoint</vt:lpstr>
      <vt:lpstr>Роль печени и поджелудочной железы в пищеварении</vt:lpstr>
      <vt:lpstr>Всасывание</vt:lpstr>
      <vt:lpstr>Презентация PowerPoint</vt:lpstr>
      <vt:lpstr>Расщепление питательных веществ</vt:lpstr>
      <vt:lpstr>Толстый кишечник</vt:lpstr>
      <vt:lpstr>Презентация PowerPoint</vt:lpstr>
      <vt:lpstr>Отделы толстого кишечника</vt:lpstr>
      <vt:lpstr>Пищеварение в толстом кишечнике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Пищеварение в кишечнике</dc:title>
  <dc:creator>Гаджи Магомедов</dc:creator>
  <cp:lastModifiedBy>Гаджи Магомедов</cp:lastModifiedBy>
  <cp:revision>9</cp:revision>
  <dcterms:created xsi:type="dcterms:W3CDTF">2018-01-14T17:35:41Z</dcterms:created>
  <dcterms:modified xsi:type="dcterms:W3CDTF">2018-01-21T16:51:10Z</dcterms:modified>
</cp:coreProperties>
</file>