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8" r:id="rId3"/>
    <p:sldId id="290" r:id="rId4"/>
    <p:sldId id="289" r:id="rId5"/>
    <p:sldId id="291" r:id="rId6"/>
    <p:sldId id="293" r:id="rId7"/>
    <p:sldId id="294" r:id="rId8"/>
    <p:sldId id="295" r:id="rId9"/>
    <p:sldId id="296" r:id="rId10"/>
    <p:sldId id="297" r:id="rId11"/>
    <p:sldId id="298" r:id="rId12"/>
    <p:sldId id="259" r:id="rId13"/>
    <p:sldId id="264" r:id="rId14"/>
    <p:sldId id="260" r:id="rId15"/>
    <p:sldId id="278" r:id="rId16"/>
    <p:sldId id="261" r:id="rId17"/>
    <p:sldId id="292" r:id="rId18"/>
    <p:sldId id="276" r:id="rId19"/>
    <p:sldId id="271" r:id="rId20"/>
    <p:sldId id="282" r:id="rId21"/>
    <p:sldId id="280" r:id="rId22"/>
    <p:sldId id="301" r:id="rId23"/>
    <p:sldId id="303" r:id="rId24"/>
    <p:sldId id="304" r:id="rId25"/>
    <p:sldId id="302" r:id="rId26"/>
    <p:sldId id="272" r:id="rId27"/>
    <p:sldId id="283" r:id="rId28"/>
    <p:sldId id="277" r:id="rId29"/>
    <p:sldId id="284" r:id="rId30"/>
    <p:sldId id="299" r:id="rId31"/>
    <p:sldId id="300" r:id="rId32"/>
    <p:sldId id="285" r:id="rId33"/>
    <p:sldId id="270" r:id="rId34"/>
    <p:sldId id="27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C2C8F9-D26E-4F85-99DD-D032E683F26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89AF3631-B9EE-41E8-9FEB-CEFC3AE27D7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рецепторы</a:t>
          </a:r>
        </a:p>
      </dgm:t>
    </dgm:pt>
    <dgm:pt modelId="{5FF27816-2D3A-4294-8536-A864BBF341B7}" type="parTrans" cxnId="{936D0BC3-CE03-43BB-8EE7-2C6DA27ED9C2}">
      <dgm:prSet/>
      <dgm:spPr/>
    </dgm:pt>
    <dgm:pt modelId="{33B1A403-6DF3-4058-8C56-FBAB89485943}" type="sibTrans" cxnId="{936D0BC3-CE03-43BB-8EE7-2C6DA27ED9C2}">
      <dgm:prSet/>
      <dgm:spPr/>
    </dgm:pt>
    <dgm:pt modelId="{195C72B8-B27E-4A5A-B9E7-D319929CFF4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Колбочки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7 миллионов</a:t>
          </a:r>
        </a:p>
      </dgm:t>
    </dgm:pt>
    <dgm:pt modelId="{CFC6AF7D-82E5-46C2-83EE-6B4ADB7FB0DD}" type="parTrans" cxnId="{271D0BAC-A5EF-458E-A41F-E245D3D207D9}">
      <dgm:prSet/>
      <dgm:spPr/>
    </dgm:pt>
    <dgm:pt modelId="{AF3281E8-55D1-4C18-8964-3D2086136982}" type="sibTrans" cxnId="{271D0BAC-A5EF-458E-A41F-E245D3D207D9}">
      <dgm:prSet/>
      <dgm:spPr/>
    </dgm:pt>
    <dgm:pt modelId="{AACD468E-2394-41E6-A56C-AE44D87DFE9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Палочки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125 миллионов</a:t>
          </a:r>
        </a:p>
      </dgm:t>
    </dgm:pt>
    <dgm:pt modelId="{C948DB10-0757-43BD-A040-36C54C99CB6C}" type="parTrans" cxnId="{08248304-522D-498D-962C-D25C6AD5B3EC}">
      <dgm:prSet/>
      <dgm:spPr/>
    </dgm:pt>
    <dgm:pt modelId="{8C1A7DC7-8F2C-4F96-93E6-4AFD7B1CDF0D}" type="sibTrans" cxnId="{08248304-522D-498D-962C-D25C6AD5B3EC}">
      <dgm:prSet/>
      <dgm:spPr/>
    </dgm:pt>
    <dgm:pt modelId="{D911F7FC-117D-4CE4-9C96-28947FF2AAF8}" type="pres">
      <dgm:prSet presAssocID="{3EC2C8F9-D26E-4F85-99DD-D032E683F2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B12F95-4EA8-4757-88CF-44ED518A2A09}" type="pres">
      <dgm:prSet presAssocID="{89AF3631-B9EE-41E8-9FEB-CEFC3AE27D74}" presName="hierRoot1" presStyleCnt="0">
        <dgm:presLayoutVars>
          <dgm:hierBranch/>
        </dgm:presLayoutVars>
      </dgm:prSet>
      <dgm:spPr/>
    </dgm:pt>
    <dgm:pt modelId="{EDF22AF3-E8FA-499C-A685-7F8C6A8560CA}" type="pres">
      <dgm:prSet presAssocID="{89AF3631-B9EE-41E8-9FEB-CEFC3AE27D74}" presName="rootComposite1" presStyleCnt="0"/>
      <dgm:spPr/>
    </dgm:pt>
    <dgm:pt modelId="{CD577F66-E4CC-46E9-9419-D4744741B82E}" type="pres">
      <dgm:prSet presAssocID="{89AF3631-B9EE-41E8-9FEB-CEFC3AE27D7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AA6433-9BDB-4914-A773-A19FBD246E1C}" type="pres">
      <dgm:prSet presAssocID="{89AF3631-B9EE-41E8-9FEB-CEFC3AE27D7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E5AFDD6-280F-43D9-800E-71A7C5D7BD42}" type="pres">
      <dgm:prSet presAssocID="{89AF3631-B9EE-41E8-9FEB-CEFC3AE27D74}" presName="hierChild2" presStyleCnt="0"/>
      <dgm:spPr/>
    </dgm:pt>
    <dgm:pt modelId="{8590DF8B-F578-41CA-A260-1105665A664F}" type="pres">
      <dgm:prSet presAssocID="{CFC6AF7D-82E5-46C2-83EE-6B4ADB7FB0DD}" presName="Name35" presStyleLbl="parChTrans1D2" presStyleIdx="0" presStyleCnt="2"/>
      <dgm:spPr/>
    </dgm:pt>
    <dgm:pt modelId="{EDCCBAA5-C449-45D9-BE22-2882699E3FFD}" type="pres">
      <dgm:prSet presAssocID="{195C72B8-B27E-4A5A-B9E7-D319929CFF4C}" presName="hierRoot2" presStyleCnt="0">
        <dgm:presLayoutVars>
          <dgm:hierBranch/>
        </dgm:presLayoutVars>
      </dgm:prSet>
      <dgm:spPr/>
    </dgm:pt>
    <dgm:pt modelId="{18ABBDDD-4A49-40CE-9F5A-A0A7383E5EEC}" type="pres">
      <dgm:prSet presAssocID="{195C72B8-B27E-4A5A-B9E7-D319929CFF4C}" presName="rootComposite" presStyleCnt="0"/>
      <dgm:spPr/>
    </dgm:pt>
    <dgm:pt modelId="{489FC460-FAAB-4CD1-A4F3-7FDD511B4BA9}" type="pres">
      <dgm:prSet presAssocID="{195C72B8-B27E-4A5A-B9E7-D319929CFF4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08188A-5859-4921-8CF2-A43673E7F71F}" type="pres">
      <dgm:prSet presAssocID="{195C72B8-B27E-4A5A-B9E7-D319929CFF4C}" presName="rootConnector" presStyleLbl="node2" presStyleIdx="0" presStyleCnt="2"/>
      <dgm:spPr/>
      <dgm:t>
        <a:bodyPr/>
        <a:lstStyle/>
        <a:p>
          <a:endParaRPr lang="ru-RU"/>
        </a:p>
      </dgm:t>
    </dgm:pt>
    <dgm:pt modelId="{DAF41D63-159E-4801-9E8C-671BAA00DBD2}" type="pres">
      <dgm:prSet presAssocID="{195C72B8-B27E-4A5A-B9E7-D319929CFF4C}" presName="hierChild4" presStyleCnt="0"/>
      <dgm:spPr/>
    </dgm:pt>
    <dgm:pt modelId="{B7857BC2-DFCF-43D2-8190-A053EC77CBB7}" type="pres">
      <dgm:prSet presAssocID="{195C72B8-B27E-4A5A-B9E7-D319929CFF4C}" presName="hierChild5" presStyleCnt="0"/>
      <dgm:spPr/>
    </dgm:pt>
    <dgm:pt modelId="{D3AFBC5A-2A65-49D4-8943-BAC7B04B8934}" type="pres">
      <dgm:prSet presAssocID="{C948DB10-0757-43BD-A040-36C54C99CB6C}" presName="Name35" presStyleLbl="parChTrans1D2" presStyleIdx="1" presStyleCnt="2"/>
      <dgm:spPr/>
    </dgm:pt>
    <dgm:pt modelId="{5AFC6DE6-E69D-4FAB-998D-4A87D1566DFB}" type="pres">
      <dgm:prSet presAssocID="{AACD468E-2394-41E6-A56C-AE44D87DFE97}" presName="hierRoot2" presStyleCnt="0">
        <dgm:presLayoutVars>
          <dgm:hierBranch/>
        </dgm:presLayoutVars>
      </dgm:prSet>
      <dgm:spPr/>
    </dgm:pt>
    <dgm:pt modelId="{9F40789C-023C-4035-B34A-9FE7D1F8B528}" type="pres">
      <dgm:prSet presAssocID="{AACD468E-2394-41E6-A56C-AE44D87DFE97}" presName="rootComposite" presStyleCnt="0"/>
      <dgm:spPr/>
    </dgm:pt>
    <dgm:pt modelId="{37F8A8B9-69E0-4D53-BE8E-EE3F4525B428}" type="pres">
      <dgm:prSet presAssocID="{AACD468E-2394-41E6-A56C-AE44D87DFE9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5316D7-0BF6-4B09-8AC2-72D72CB4A715}" type="pres">
      <dgm:prSet presAssocID="{AACD468E-2394-41E6-A56C-AE44D87DFE97}" presName="rootConnector" presStyleLbl="node2" presStyleIdx="1" presStyleCnt="2"/>
      <dgm:spPr/>
      <dgm:t>
        <a:bodyPr/>
        <a:lstStyle/>
        <a:p>
          <a:endParaRPr lang="ru-RU"/>
        </a:p>
      </dgm:t>
    </dgm:pt>
    <dgm:pt modelId="{08B96806-9C02-42D0-B6D2-A30EA3036993}" type="pres">
      <dgm:prSet presAssocID="{AACD468E-2394-41E6-A56C-AE44D87DFE97}" presName="hierChild4" presStyleCnt="0"/>
      <dgm:spPr/>
    </dgm:pt>
    <dgm:pt modelId="{90D81B6A-B7A6-4F32-ADD8-7C771A8B5736}" type="pres">
      <dgm:prSet presAssocID="{AACD468E-2394-41E6-A56C-AE44D87DFE97}" presName="hierChild5" presStyleCnt="0"/>
      <dgm:spPr/>
    </dgm:pt>
    <dgm:pt modelId="{2030AE58-B177-4741-B57D-9C2D9A05909F}" type="pres">
      <dgm:prSet presAssocID="{89AF3631-B9EE-41E8-9FEB-CEFC3AE27D74}" presName="hierChild3" presStyleCnt="0"/>
      <dgm:spPr/>
    </dgm:pt>
  </dgm:ptLst>
  <dgm:cxnLst>
    <dgm:cxn modelId="{7F6C9AA2-1736-4556-B748-E2712D667C80}" type="presOf" srcId="{C948DB10-0757-43BD-A040-36C54C99CB6C}" destId="{D3AFBC5A-2A65-49D4-8943-BAC7B04B8934}" srcOrd="0" destOrd="0" presId="urn:microsoft.com/office/officeart/2005/8/layout/orgChart1"/>
    <dgm:cxn modelId="{96E3D421-5FB1-46CE-90E1-09E8325828FF}" type="presOf" srcId="{3EC2C8F9-D26E-4F85-99DD-D032E683F26F}" destId="{D911F7FC-117D-4CE4-9C96-28947FF2AAF8}" srcOrd="0" destOrd="0" presId="urn:microsoft.com/office/officeart/2005/8/layout/orgChart1"/>
    <dgm:cxn modelId="{0B2103E5-DFAC-4A62-B9F2-B5F9FA08C9E1}" type="presOf" srcId="{AACD468E-2394-41E6-A56C-AE44D87DFE97}" destId="{37F8A8B9-69E0-4D53-BE8E-EE3F4525B428}" srcOrd="0" destOrd="0" presId="urn:microsoft.com/office/officeart/2005/8/layout/orgChart1"/>
    <dgm:cxn modelId="{35838487-8A6F-4246-8D0C-92D5C0215890}" type="presOf" srcId="{195C72B8-B27E-4A5A-B9E7-D319929CFF4C}" destId="{489FC460-FAAB-4CD1-A4F3-7FDD511B4BA9}" srcOrd="0" destOrd="0" presId="urn:microsoft.com/office/officeart/2005/8/layout/orgChart1"/>
    <dgm:cxn modelId="{F987E7D1-4B49-4016-99A3-ADB38D3540A3}" type="presOf" srcId="{AACD468E-2394-41E6-A56C-AE44D87DFE97}" destId="{8C5316D7-0BF6-4B09-8AC2-72D72CB4A715}" srcOrd="1" destOrd="0" presId="urn:microsoft.com/office/officeart/2005/8/layout/orgChart1"/>
    <dgm:cxn modelId="{6D1D84E3-60D1-4FF3-93FD-69C866DA8D8F}" type="presOf" srcId="{195C72B8-B27E-4A5A-B9E7-D319929CFF4C}" destId="{0008188A-5859-4921-8CF2-A43673E7F71F}" srcOrd="1" destOrd="0" presId="urn:microsoft.com/office/officeart/2005/8/layout/orgChart1"/>
    <dgm:cxn modelId="{8CF10FD4-8596-4108-B53B-5ADE6434EF5E}" type="presOf" srcId="{89AF3631-B9EE-41E8-9FEB-CEFC3AE27D74}" destId="{CFAA6433-9BDB-4914-A773-A19FBD246E1C}" srcOrd="1" destOrd="0" presId="urn:microsoft.com/office/officeart/2005/8/layout/orgChart1"/>
    <dgm:cxn modelId="{F613332F-AC38-4A92-9025-A1A1FAF9C62D}" type="presOf" srcId="{CFC6AF7D-82E5-46C2-83EE-6B4ADB7FB0DD}" destId="{8590DF8B-F578-41CA-A260-1105665A664F}" srcOrd="0" destOrd="0" presId="urn:microsoft.com/office/officeart/2005/8/layout/orgChart1"/>
    <dgm:cxn modelId="{936D0BC3-CE03-43BB-8EE7-2C6DA27ED9C2}" srcId="{3EC2C8F9-D26E-4F85-99DD-D032E683F26F}" destId="{89AF3631-B9EE-41E8-9FEB-CEFC3AE27D74}" srcOrd="0" destOrd="0" parTransId="{5FF27816-2D3A-4294-8536-A864BBF341B7}" sibTransId="{33B1A403-6DF3-4058-8C56-FBAB89485943}"/>
    <dgm:cxn modelId="{5237F031-D518-442C-ACD3-591D395858A5}" type="presOf" srcId="{89AF3631-B9EE-41E8-9FEB-CEFC3AE27D74}" destId="{CD577F66-E4CC-46E9-9419-D4744741B82E}" srcOrd="0" destOrd="0" presId="urn:microsoft.com/office/officeart/2005/8/layout/orgChart1"/>
    <dgm:cxn modelId="{08248304-522D-498D-962C-D25C6AD5B3EC}" srcId="{89AF3631-B9EE-41E8-9FEB-CEFC3AE27D74}" destId="{AACD468E-2394-41E6-A56C-AE44D87DFE97}" srcOrd="1" destOrd="0" parTransId="{C948DB10-0757-43BD-A040-36C54C99CB6C}" sibTransId="{8C1A7DC7-8F2C-4F96-93E6-4AFD7B1CDF0D}"/>
    <dgm:cxn modelId="{271D0BAC-A5EF-458E-A41F-E245D3D207D9}" srcId="{89AF3631-B9EE-41E8-9FEB-CEFC3AE27D74}" destId="{195C72B8-B27E-4A5A-B9E7-D319929CFF4C}" srcOrd="0" destOrd="0" parTransId="{CFC6AF7D-82E5-46C2-83EE-6B4ADB7FB0DD}" sibTransId="{AF3281E8-55D1-4C18-8964-3D2086136982}"/>
    <dgm:cxn modelId="{8D753E05-77C4-4995-8749-2F62C89CD74A}" type="presParOf" srcId="{D911F7FC-117D-4CE4-9C96-28947FF2AAF8}" destId="{A7B12F95-4EA8-4757-88CF-44ED518A2A09}" srcOrd="0" destOrd="0" presId="urn:microsoft.com/office/officeart/2005/8/layout/orgChart1"/>
    <dgm:cxn modelId="{18FB02ED-E26C-4E56-A6CC-BA613383D461}" type="presParOf" srcId="{A7B12F95-4EA8-4757-88CF-44ED518A2A09}" destId="{EDF22AF3-E8FA-499C-A685-7F8C6A8560CA}" srcOrd="0" destOrd="0" presId="urn:microsoft.com/office/officeart/2005/8/layout/orgChart1"/>
    <dgm:cxn modelId="{6ABC2AE7-E144-45C0-82E7-0B7708699A42}" type="presParOf" srcId="{EDF22AF3-E8FA-499C-A685-7F8C6A8560CA}" destId="{CD577F66-E4CC-46E9-9419-D4744741B82E}" srcOrd="0" destOrd="0" presId="urn:microsoft.com/office/officeart/2005/8/layout/orgChart1"/>
    <dgm:cxn modelId="{D00933C4-D55B-408D-B05B-AB47F4A1C7A2}" type="presParOf" srcId="{EDF22AF3-E8FA-499C-A685-7F8C6A8560CA}" destId="{CFAA6433-9BDB-4914-A773-A19FBD246E1C}" srcOrd="1" destOrd="0" presId="urn:microsoft.com/office/officeart/2005/8/layout/orgChart1"/>
    <dgm:cxn modelId="{148AFBCB-FDE1-42BF-B7A5-7ECDE220F0D5}" type="presParOf" srcId="{A7B12F95-4EA8-4757-88CF-44ED518A2A09}" destId="{EE5AFDD6-280F-43D9-800E-71A7C5D7BD42}" srcOrd="1" destOrd="0" presId="urn:microsoft.com/office/officeart/2005/8/layout/orgChart1"/>
    <dgm:cxn modelId="{0C6BBCDC-A2AD-41B8-B32E-0A9DA7166960}" type="presParOf" srcId="{EE5AFDD6-280F-43D9-800E-71A7C5D7BD42}" destId="{8590DF8B-F578-41CA-A260-1105665A664F}" srcOrd="0" destOrd="0" presId="urn:microsoft.com/office/officeart/2005/8/layout/orgChart1"/>
    <dgm:cxn modelId="{4C70F6C6-F466-4CD2-967D-A421523A7008}" type="presParOf" srcId="{EE5AFDD6-280F-43D9-800E-71A7C5D7BD42}" destId="{EDCCBAA5-C449-45D9-BE22-2882699E3FFD}" srcOrd="1" destOrd="0" presId="urn:microsoft.com/office/officeart/2005/8/layout/orgChart1"/>
    <dgm:cxn modelId="{CC7839F7-C4C7-436D-B6CB-64A39A5EF2C4}" type="presParOf" srcId="{EDCCBAA5-C449-45D9-BE22-2882699E3FFD}" destId="{18ABBDDD-4A49-40CE-9F5A-A0A7383E5EEC}" srcOrd="0" destOrd="0" presId="urn:microsoft.com/office/officeart/2005/8/layout/orgChart1"/>
    <dgm:cxn modelId="{B35E1AB1-A30C-452F-A0F3-1EF8A3C4F5B4}" type="presParOf" srcId="{18ABBDDD-4A49-40CE-9F5A-A0A7383E5EEC}" destId="{489FC460-FAAB-4CD1-A4F3-7FDD511B4BA9}" srcOrd="0" destOrd="0" presId="urn:microsoft.com/office/officeart/2005/8/layout/orgChart1"/>
    <dgm:cxn modelId="{645256AE-3DF6-4FB8-A3D3-A122830AA7B8}" type="presParOf" srcId="{18ABBDDD-4A49-40CE-9F5A-A0A7383E5EEC}" destId="{0008188A-5859-4921-8CF2-A43673E7F71F}" srcOrd="1" destOrd="0" presId="urn:microsoft.com/office/officeart/2005/8/layout/orgChart1"/>
    <dgm:cxn modelId="{503F50C7-51EB-426E-BDA2-DB793D312D23}" type="presParOf" srcId="{EDCCBAA5-C449-45D9-BE22-2882699E3FFD}" destId="{DAF41D63-159E-4801-9E8C-671BAA00DBD2}" srcOrd="1" destOrd="0" presId="urn:microsoft.com/office/officeart/2005/8/layout/orgChart1"/>
    <dgm:cxn modelId="{F9423451-94B0-4B28-8A08-2304D2BE5741}" type="presParOf" srcId="{EDCCBAA5-C449-45D9-BE22-2882699E3FFD}" destId="{B7857BC2-DFCF-43D2-8190-A053EC77CBB7}" srcOrd="2" destOrd="0" presId="urn:microsoft.com/office/officeart/2005/8/layout/orgChart1"/>
    <dgm:cxn modelId="{A0FE538B-8702-4F1C-B9E8-1BB96EBC935D}" type="presParOf" srcId="{EE5AFDD6-280F-43D9-800E-71A7C5D7BD42}" destId="{D3AFBC5A-2A65-49D4-8943-BAC7B04B8934}" srcOrd="2" destOrd="0" presId="urn:microsoft.com/office/officeart/2005/8/layout/orgChart1"/>
    <dgm:cxn modelId="{C535422E-55D9-4A04-BEEC-33A68BE1BF77}" type="presParOf" srcId="{EE5AFDD6-280F-43D9-800E-71A7C5D7BD42}" destId="{5AFC6DE6-E69D-4FAB-998D-4A87D1566DFB}" srcOrd="3" destOrd="0" presId="urn:microsoft.com/office/officeart/2005/8/layout/orgChart1"/>
    <dgm:cxn modelId="{6F65D411-6C77-499D-BE8F-17E3DECB5394}" type="presParOf" srcId="{5AFC6DE6-E69D-4FAB-998D-4A87D1566DFB}" destId="{9F40789C-023C-4035-B34A-9FE7D1F8B528}" srcOrd="0" destOrd="0" presId="urn:microsoft.com/office/officeart/2005/8/layout/orgChart1"/>
    <dgm:cxn modelId="{AA33E137-7B3B-4D12-A174-B475B4B49E50}" type="presParOf" srcId="{9F40789C-023C-4035-B34A-9FE7D1F8B528}" destId="{37F8A8B9-69E0-4D53-BE8E-EE3F4525B428}" srcOrd="0" destOrd="0" presId="urn:microsoft.com/office/officeart/2005/8/layout/orgChart1"/>
    <dgm:cxn modelId="{A51AB59D-ED1D-4A9B-AD63-D3C95108951B}" type="presParOf" srcId="{9F40789C-023C-4035-B34A-9FE7D1F8B528}" destId="{8C5316D7-0BF6-4B09-8AC2-72D72CB4A715}" srcOrd="1" destOrd="0" presId="urn:microsoft.com/office/officeart/2005/8/layout/orgChart1"/>
    <dgm:cxn modelId="{99E08402-ED30-4C87-9A20-83B5D09BD25A}" type="presParOf" srcId="{5AFC6DE6-E69D-4FAB-998D-4A87D1566DFB}" destId="{08B96806-9C02-42D0-B6D2-A30EA3036993}" srcOrd="1" destOrd="0" presId="urn:microsoft.com/office/officeart/2005/8/layout/orgChart1"/>
    <dgm:cxn modelId="{EDD28377-A2D6-47BC-B10E-A475DEE3DA4D}" type="presParOf" srcId="{5AFC6DE6-E69D-4FAB-998D-4A87D1566DFB}" destId="{90D81B6A-B7A6-4F32-ADD8-7C771A8B5736}" srcOrd="2" destOrd="0" presId="urn:microsoft.com/office/officeart/2005/8/layout/orgChart1"/>
    <dgm:cxn modelId="{BF860734-8065-42DF-8736-F7EC114DFDA8}" type="presParOf" srcId="{A7B12F95-4EA8-4757-88CF-44ED518A2A09}" destId="{2030AE58-B177-4741-B57D-9C2D9A0590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FBC5A-2A65-49D4-8943-BAC7B04B8934}">
      <dsp:nvSpPr>
        <dsp:cNvPr id="0" name=""/>
        <dsp:cNvSpPr/>
      </dsp:nvSpPr>
      <dsp:spPr>
        <a:xfrm>
          <a:off x="1981200" y="850181"/>
          <a:ext cx="1028606" cy="35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18"/>
              </a:lnTo>
              <a:lnTo>
                <a:pt x="1028606" y="178518"/>
              </a:lnTo>
              <a:lnTo>
                <a:pt x="1028606" y="3570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0DF8B-F578-41CA-A260-1105665A664F}">
      <dsp:nvSpPr>
        <dsp:cNvPr id="0" name=""/>
        <dsp:cNvSpPr/>
      </dsp:nvSpPr>
      <dsp:spPr>
        <a:xfrm>
          <a:off x="952593" y="850181"/>
          <a:ext cx="1028606" cy="357036"/>
        </a:xfrm>
        <a:custGeom>
          <a:avLst/>
          <a:gdLst/>
          <a:ahLst/>
          <a:cxnLst/>
          <a:rect l="0" t="0" r="0" b="0"/>
          <a:pathLst>
            <a:path>
              <a:moveTo>
                <a:pt x="1028606" y="0"/>
              </a:moveTo>
              <a:lnTo>
                <a:pt x="1028606" y="178518"/>
              </a:lnTo>
              <a:lnTo>
                <a:pt x="0" y="178518"/>
              </a:lnTo>
              <a:lnTo>
                <a:pt x="0" y="3570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77F66-E4CC-46E9-9419-D4744741B82E}">
      <dsp:nvSpPr>
        <dsp:cNvPr id="0" name=""/>
        <dsp:cNvSpPr/>
      </dsp:nvSpPr>
      <dsp:spPr>
        <a:xfrm>
          <a:off x="1131112" y="93"/>
          <a:ext cx="1700175" cy="850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9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рецепторы</a:t>
          </a:r>
        </a:p>
      </dsp:txBody>
      <dsp:txXfrm>
        <a:off x="1131112" y="93"/>
        <a:ext cx="1700175" cy="850087"/>
      </dsp:txXfrm>
    </dsp:sp>
    <dsp:sp modelId="{489FC460-FAAB-4CD1-A4F3-7FDD511B4BA9}">
      <dsp:nvSpPr>
        <dsp:cNvPr id="0" name=""/>
        <dsp:cNvSpPr/>
      </dsp:nvSpPr>
      <dsp:spPr>
        <a:xfrm>
          <a:off x="102506" y="1207218"/>
          <a:ext cx="1700175" cy="850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9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Колбочки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9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7 миллионов</a:t>
          </a:r>
        </a:p>
      </dsp:txBody>
      <dsp:txXfrm>
        <a:off x="102506" y="1207218"/>
        <a:ext cx="1700175" cy="850087"/>
      </dsp:txXfrm>
    </dsp:sp>
    <dsp:sp modelId="{37F8A8B9-69E0-4D53-BE8E-EE3F4525B428}">
      <dsp:nvSpPr>
        <dsp:cNvPr id="0" name=""/>
        <dsp:cNvSpPr/>
      </dsp:nvSpPr>
      <dsp:spPr>
        <a:xfrm>
          <a:off x="2159718" y="1207218"/>
          <a:ext cx="1700175" cy="850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9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Палочки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9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125 миллионов</a:t>
          </a:r>
        </a:p>
      </dsp:txBody>
      <dsp:txXfrm>
        <a:off x="2159718" y="1207218"/>
        <a:ext cx="1700175" cy="850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43000" y="1790700"/>
            <a:ext cx="7772400" cy="43815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276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56FCD56-96C1-4557-BEA2-A35C13F59AC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9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2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9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1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9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41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49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96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8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A3E9-A52A-43DF-8D40-C20B73C314BA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DEBD8-FCA2-4012-911F-BC3DECD94B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04DA4-5016-449E-BFB5-958CF8D0C7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A428-3890-44E6-B1F9-DA2FBA52F7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3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Органы чувств. Анализаторы.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40968"/>
            <a:ext cx="6400800" cy="57606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8 класс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4149080"/>
            <a:ext cx="3472178" cy="230134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47" y="4151650"/>
            <a:ext cx="3666354" cy="230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3" y="615027"/>
            <a:ext cx="2197503" cy="1823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40446"/>
            <a:ext cx="2836506" cy="17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04" y="638487"/>
            <a:ext cx="2592287" cy="17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Вкус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689923" cy="36341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64704"/>
            <a:ext cx="344439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фон ноч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473" y="1285860"/>
            <a:ext cx="759618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kumimoji="0" lang="ru-RU" sz="4400" b="1" dirty="0">
                <a:solidFill>
                  <a:srgbClr val="FFFF00"/>
                </a:solidFill>
                <a:latin typeface="Times New Roman" pitchFamily="18" charset="0"/>
              </a:rPr>
              <a:t>Этот орган можно сравнить с окном в окружающий мир.</a:t>
            </a:r>
          </a:p>
          <a:p>
            <a:pPr algn="l"/>
            <a:endParaRPr kumimoji="0" lang="ru-RU" sz="4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l"/>
            <a:r>
              <a:rPr kumimoji="0" lang="ru-RU" sz="4000" b="1" dirty="0">
                <a:solidFill>
                  <a:srgbClr val="FFFF00"/>
                </a:solidFill>
                <a:latin typeface="Times New Roman" pitchFamily="18" charset="0"/>
              </a:rPr>
              <a:t>О каком органе идёт речь?</a:t>
            </a:r>
            <a:br>
              <a:rPr kumimoji="0" lang="ru-RU" sz="4000" b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kumimoji="0" lang="ru-RU" sz="4000" b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kumimoji="0" lang="ru-RU" sz="4000" b="1" dirty="0">
                <a:solidFill>
                  <a:srgbClr val="FFFF00"/>
                </a:solidFill>
                <a:latin typeface="Times New Roman" pitchFamily="18" charset="0"/>
              </a:rPr>
            </a:br>
            <a:endParaRPr kumimoji="0" lang="ru-RU" sz="4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90550" y="857232"/>
            <a:ext cx="832485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Орган зрения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Зрительный анализатор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6" y="2000240"/>
            <a:ext cx="5004459" cy="460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9688" cy="68580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43000" y="1643050"/>
            <a:ext cx="77724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Почему говорят, что глаз смотрит, а мозг видит?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</a:b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3" y="3714754"/>
            <a:ext cx="6357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что такое АНАЛИЗАТОР?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 pitchFamily="18" charset="0"/>
              </a:rPr>
              <a:t>Строение органа зрения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tx2"/>
                </a:solidFill>
                <a:latin typeface="Times New Roman" pitchFamily="18" charset="0"/>
              </a:rPr>
              <a:t>Орган зрения — важнейший из органов чувств, обеспечивающий                                человеку до 95% информации</a:t>
            </a:r>
            <a:r>
              <a:rPr lang="ru-RU">
                <a:solidFill>
                  <a:schemeClr val="tx2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</a:pPr>
            <a:endParaRPr lang="ru-RU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/>
          </a:p>
          <a:p>
            <a:pPr>
              <a:lnSpc>
                <a:spcPct val="80000"/>
              </a:lnSpc>
            </a:pPr>
            <a:endParaRPr lang="ru-RU" sz="2000"/>
          </a:p>
          <a:p>
            <a:pPr>
              <a:lnSpc>
                <a:spcPct val="80000"/>
              </a:lnSpc>
            </a:pPr>
            <a:endParaRPr lang="ru-RU" sz="2000"/>
          </a:p>
          <a:p>
            <a:pPr>
              <a:lnSpc>
                <a:spcPct val="80000"/>
              </a:lnSpc>
            </a:pPr>
            <a:endParaRPr lang="ru-RU" sz="20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                     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357565"/>
            <a:ext cx="55435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6" name="Picture 45" descr="w (67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3176946"/>
            <a:ext cx="3264434" cy="319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683568" y="130589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 Unicode MS" pitchFamily="34" charset="-128"/>
              </a:rPr>
              <a:t> </a:t>
            </a:r>
            <a:r>
              <a:rPr lang="ru-RU" sz="2400" b="1" i="1" dirty="0">
                <a:latin typeface="Arial" charset="0"/>
              </a:rPr>
              <a:t>Ежедневно:</a:t>
            </a:r>
          </a:p>
          <a:p>
            <a:pPr>
              <a:buFontTx/>
              <a:buChar char="•"/>
              <a:defRPr/>
            </a:pPr>
            <a:r>
              <a:rPr lang="ru-RU" sz="2400" b="1" i="1" dirty="0">
                <a:latin typeface="Arial" charset="0"/>
              </a:rPr>
              <a:t> человек моргает </a:t>
            </a:r>
            <a:r>
              <a:rPr lang="ru-RU" sz="2400" b="1" i="1" dirty="0" smtClean="0">
                <a:latin typeface="Arial" charset="0"/>
              </a:rPr>
              <a:t>11 500 </a:t>
            </a:r>
            <a:r>
              <a:rPr lang="ru-RU" sz="2400" b="1" i="1" dirty="0">
                <a:latin typeface="Arial" charset="0"/>
              </a:rPr>
              <a:t>раз</a:t>
            </a:r>
          </a:p>
          <a:p>
            <a:pPr>
              <a:buFontTx/>
              <a:buChar char="•"/>
              <a:defRPr/>
            </a:pPr>
            <a:r>
              <a:rPr lang="ru-RU" sz="2400" b="1" i="1" dirty="0">
                <a:latin typeface="Arial" charset="0"/>
              </a:rPr>
              <a:t>наши слезные железы производят 3 наперстка слез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57" y="785794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Вспомогательный аппарат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8" name="Picture 5" descr="Расположение слезной железы и носослезного прото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3" y="3176946"/>
            <a:ext cx="4034728" cy="320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глаза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42186"/>
            <a:ext cx="7482778" cy="479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7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Строение глаза</a:t>
            </a:r>
          </a:p>
        </p:txBody>
      </p:sp>
      <p:pic>
        <p:nvPicPr>
          <p:cNvPr id="8200" name="Picture 8" descr="eyedio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3016" r="6786" b="4054"/>
          <a:stretch>
            <a:fillRect/>
          </a:stretch>
        </p:blipFill>
        <p:spPr>
          <a:xfrm>
            <a:off x="2627314" y="1619252"/>
            <a:ext cx="4249737" cy="4094163"/>
          </a:xfrm>
          <a:noFill/>
          <a:ln/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6156325" y="1628777"/>
            <a:ext cx="1655763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Склера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4716463" y="1989138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468313" y="3429001"/>
            <a:ext cx="18002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Роговица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2268539" y="3716338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1" y="4365625"/>
            <a:ext cx="262731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Радужная оболочка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2627314" y="4292602"/>
            <a:ext cx="64928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95289" y="2276477"/>
            <a:ext cx="187325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Зрачок</a:t>
            </a: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2268539" y="2708275"/>
            <a:ext cx="935037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2700339" y="5949950"/>
            <a:ext cx="1655762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Хрусталик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3492500" y="4076700"/>
            <a:ext cx="0" cy="1873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5867401" y="5949952"/>
            <a:ext cx="1584325" cy="574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Сетчатка</a:t>
            </a: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 flipV="1">
            <a:off x="5940426" y="4437065"/>
            <a:ext cx="43180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019926" y="2565402"/>
            <a:ext cx="169227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Сосудистая</a:t>
            </a:r>
          </a:p>
          <a:p>
            <a:pPr algn="ctr"/>
            <a:r>
              <a:rPr lang="ru-RU" sz="2000" b="1"/>
              <a:t>оболочка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 flipV="1">
            <a:off x="5219701" y="2708275"/>
            <a:ext cx="18002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684214" y="1125538"/>
            <a:ext cx="2303462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Стекловидное</a:t>
            </a:r>
          </a:p>
          <a:p>
            <a:pPr algn="ctr"/>
            <a:r>
              <a:rPr lang="ru-RU" sz="2000" b="1"/>
              <a:t>тело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916239" y="1773238"/>
            <a:ext cx="1150937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6877051" y="3573465"/>
            <a:ext cx="1871663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Слепое пятно</a:t>
            </a: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H="1">
            <a:off x="6084888" y="3860802"/>
            <a:ext cx="792162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7019926" y="4941890"/>
            <a:ext cx="2124075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Зрительный</a:t>
            </a:r>
          </a:p>
          <a:p>
            <a:pPr algn="ctr"/>
            <a:r>
              <a:rPr lang="ru-RU" sz="2000" b="1"/>
              <a:t>нерв</a:t>
            </a: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H="1" flipV="1">
            <a:off x="6659564" y="4365627"/>
            <a:ext cx="433387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1" grpId="0" animBg="1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688" y="0"/>
            <a:ext cx="9179688" cy="6858000"/>
          </a:xfrm>
          <a:prstGeom prst="rect">
            <a:avLst/>
          </a:prstGeom>
          <a:noFill/>
        </p:spPr>
      </p:pic>
      <p:sp>
        <p:nvSpPr>
          <p:cNvPr id="1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9144000" cy="838200"/>
          </a:xfrm>
        </p:spPr>
        <p:txBody>
          <a:bodyPr/>
          <a:lstStyle/>
          <a:p>
            <a:r>
              <a:rPr lang="ru-RU" sz="4100">
                <a:solidFill>
                  <a:srgbClr val="A38904"/>
                </a:solidFill>
                <a:latin typeface="Times New Roman" pitchFamily="18" charset="0"/>
              </a:rPr>
              <a:t>Сетчатка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6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4932363" y="1412875"/>
          <a:ext cx="39624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300" name="Рисунок 1" descr="C:\8832E345\4B7D1A00-8E82-4BE1-944B-37F1360BAD79.files\image001.jpg"/>
          <p:cNvPicPr>
            <a:picLocks noChangeAspect="1" noChangeArrowheads="1"/>
          </p:cNvPicPr>
          <p:nvPr/>
        </p:nvPicPr>
        <p:blipFill>
          <a:blip r:embed="rId8"/>
          <a:srcRect l="62376" t="28500" r="13304" b="58713"/>
          <a:stretch>
            <a:fillRect/>
          </a:stretch>
        </p:blipFill>
        <p:spPr bwMode="auto">
          <a:xfrm>
            <a:off x="4786314" y="3714752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Text Box 24"/>
          <p:cNvSpPr txBox="1">
            <a:spLocks noChangeArrowheads="1"/>
          </p:cNvSpPr>
          <p:nvPr/>
        </p:nvSpPr>
        <p:spPr bwMode="auto">
          <a:xfrm>
            <a:off x="7358082" y="3786192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Желтое пятно</a:t>
            </a:r>
          </a:p>
        </p:txBody>
      </p:sp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7391400" y="4357696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Слепое пятно</a:t>
            </a:r>
          </a:p>
        </p:txBody>
      </p:sp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1" y="1700215"/>
            <a:ext cx="439261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475656" y="4918188"/>
            <a:ext cx="73826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Колбочки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сосредоточены на  задней поверхности глаза, напротив зрачка, где они образуют </a:t>
            </a:r>
            <a:r>
              <a:rPr kumimoji="0" lang="ru-RU" sz="2000" b="1" i="1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желтое пятно.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Палочки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краям, они не различают цвета, но сверхчувствительны.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 pitchFamily="18" charset="0"/>
              </a:rPr>
              <a:t>Строение сетчатки</a:t>
            </a:r>
          </a:p>
        </p:txBody>
      </p:sp>
      <p:pic>
        <p:nvPicPr>
          <p:cNvPr id="9523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84315"/>
            <a:ext cx="9144000" cy="5373687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02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2"/>
            <a:ext cx="8324850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Функции частей глаза</a:t>
            </a:r>
            <a:br>
              <a:rPr lang="ru-RU" b="1">
                <a:latin typeface="Times New Roman" pitchFamily="18" charset="0"/>
              </a:rPr>
            </a:br>
            <a:r>
              <a:rPr lang="ru-RU" sz="3200" b="1">
                <a:latin typeface="Times New Roman" pitchFamily="18" charset="0"/>
              </a:rPr>
              <a:t/>
            </a:r>
            <a:br>
              <a:rPr lang="ru-RU" sz="3200" b="1">
                <a:latin typeface="Times New Roman" pitchFamily="18" charset="0"/>
              </a:rPr>
            </a:br>
            <a:r>
              <a:rPr lang="ru-RU" sz="3200" b="1"/>
              <a:t>Найдите соответствие:</a:t>
            </a:r>
            <a:br>
              <a:rPr lang="ru-RU" sz="3200" b="1"/>
            </a:br>
            <a:endParaRPr lang="ru-RU" sz="3200" b="1"/>
          </a:p>
        </p:txBody>
      </p:sp>
      <p:graphicFrame>
        <p:nvGraphicFramePr>
          <p:cNvPr id="99382" name="Group 54"/>
          <p:cNvGraphicFramePr>
            <a:graphicFrameLocks noGrp="1"/>
          </p:cNvGraphicFramePr>
          <p:nvPr>
            <p:ph idx="1"/>
          </p:nvPr>
        </p:nvGraphicFramePr>
        <p:xfrm>
          <a:off x="0" y="1758950"/>
          <a:ext cx="9144000" cy="5099052"/>
        </p:xfrm>
        <a:graphic>
          <a:graphicData uri="http://schemas.openxmlformats.org/drawingml/2006/table">
            <a:tbl>
              <a:tblPr/>
              <a:tblGrid>
                <a:gridCol w="6321425"/>
                <a:gridCol w="2822575"/>
              </a:tblGrid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Функция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Части глаза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Выполняет функцию диафрагмы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Радужка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Механизм точной настройки резкости зрения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Сетчатка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1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Внутренняя часть глаза, через которую проходит световой поток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Зрачок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Пропускает световой поток через зрачок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Хрусталик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Самая сильная "линза" глаза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Роговица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6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Образуется уменьшенное обратное изображение видимого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Стекловидное тело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362" name="AutoShape 34"/>
          <p:cNvSpPr>
            <a:spLocks noChangeArrowheads="1"/>
          </p:cNvSpPr>
          <p:nvPr/>
        </p:nvSpPr>
        <p:spPr bwMode="auto">
          <a:xfrm>
            <a:off x="3779839" y="2205038"/>
            <a:ext cx="360362" cy="360362"/>
          </a:xfrm>
          <a:prstGeom prst="star8">
            <a:avLst>
              <a:gd name="adj" fmla="val 3825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5148264" y="2708277"/>
            <a:ext cx="431800" cy="360363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84" name="AutoShape 56"/>
          <p:cNvSpPr>
            <a:spLocks noChangeArrowheads="1"/>
          </p:cNvSpPr>
          <p:nvPr/>
        </p:nvSpPr>
        <p:spPr bwMode="auto">
          <a:xfrm>
            <a:off x="1042988" y="3573463"/>
            <a:ext cx="792162" cy="360362"/>
          </a:xfrm>
          <a:prstGeom prst="star4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85" name="AutoShape 57"/>
          <p:cNvSpPr>
            <a:spLocks noChangeArrowheads="1"/>
          </p:cNvSpPr>
          <p:nvPr/>
        </p:nvSpPr>
        <p:spPr bwMode="auto">
          <a:xfrm>
            <a:off x="4643438" y="4292600"/>
            <a:ext cx="504825" cy="4318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86" name="AutoShape 58"/>
          <p:cNvSpPr>
            <a:spLocks noChangeArrowheads="1"/>
          </p:cNvSpPr>
          <p:nvPr/>
        </p:nvSpPr>
        <p:spPr bwMode="auto">
          <a:xfrm>
            <a:off x="3203576" y="4941890"/>
            <a:ext cx="720725" cy="625475"/>
          </a:xfrm>
          <a:prstGeom prst="star24">
            <a:avLst>
              <a:gd name="adj" fmla="val 375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87" name="AutoShape 59"/>
          <p:cNvSpPr>
            <a:spLocks noChangeArrowheads="1"/>
          </p:cNvSpPr>
          <p:nvPr/>
        </p:nvSpPr>
        <p:spPr bwMode="auto">
          <a:xfrm>
            <a:off x="5364164" y="6092825"/>
            <a:ext cx="649287" cy="431800"/>
          </a:xfrm>
          <a:prstGeom prst="star8">
            <a:avLst>
              <a:gd name="adj" fmla="val 38250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90" name="AutoShape 62"/>
          <p:cNvSpPr>
            <a:spLocks noChangeArrowheads="1"/>
          </p:cNvSpPr>
          <p:nvPr/>
        </p:nvSpPr>
        <p:spPr bwMode="auto">
          <a:xfrm>
            <a:off x="6659563" y="3213102"/>
            <a:ext cx="360362" cy="360363"/>
          </a:xfrm>
          <a:prstGeom prst="star8">
            <a:avLst>
              <a:gd name="adj" fmla="val 3825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99391" name="AutoShape 63"/>
          <p:cNvSpPr>
            <a:spLocks noChangeArrowheads="1"/>
          </p:cNvSpPr>
          <p:nvPr/>
        </p:nvSpPr>
        <p:spPr bwMode="auto">
          <a:xfrm>
            <a:off x="6588126" y="4292602"/>
            <a:ext cx="431800" cy="360363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92" name="AutoShape 64"/>
          <p:cNvSpPr>
            <a:spLocks noChangeArrowheads="1"/>
          </p:cNvSpPr>
          <p:nvPr/>
        </p:nvSpPr>
        <p:spPr bwMode="auto">
          <a:xfrm>
            <a:off x="6443663" y="5949952"/>
            <a:ext cx="792162" cy="360363"/>
          </a:xfrm>
          <a:prstGeom prst="star4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93" name="AutoShape 65"/>
          <p:cNvSpPr>
            <a:spLocks noChangeArrowheads="1"/>
          </p:cNvSpPr>
          <p:nvPr/>
        </p:nvSpPr>
        <p:spPr bwMode="auto">
          <a:xfrm>
            <a:off x="6588125" y="2133600"/>
            <a:ext cx="504825" cy="4318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94" name="AutoShape 66"/>
          <p:cNvSpPr>
            <a:spLocks noChangeArrowheads="1"/>
          </p:cNvSpPr>
          <p:nvPr/>
        </p:nvSpPr>
        <p:spPr bwMode="auto">
          <a:xfrm>
            <a:off x="6443664" y="4941890"/>
            <a:ext cx="720725" cy="625475"/>
          </a:xfrm>
          <a:prstGeom prst="star24">
            <a:avLst>
              <a:gd name="adj" fmla="val 375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95" name="AutoShape 67"/>
          <p:cNvSpPr>
            <a:spLocks noChangeArrowheads="1"/>
          </p:cNvSpPr>
          <p:nvPr/>
        </p:nvSpPr>
        <p:spPr bwMode="auto">
          <a:xfrm>
            <a:off x="6516688" y="2708275"/>
            <a:ext cx="649287" cy="431800"/>
          </a:xfrm>
          <a:prstGeom prst="star8">
            <a:avLst>
              <a:gd name="adj" fmla="val 38250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90" grpId="0" animBg="1"/>
      <p:bldP spid="99391" grpId="0" animBg="1"/>
      <p:bldP spid="99392" grpId="0" animBg="1"/>
      <p:bldP spid="99393" grpId="0" animBg="1"/>
      <p:bldP spid="99394" grpId="0" animBg="1"/>
      <p:bldP spid="993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Иллюзия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" y="1196752"/>
            <a:ext cx="8229600" cy="4525963"/>
          </a:xfrm>
        </p:spPr>
        <p:txBody>
          <a:bodyPr/>
          <a:lstStyle/>
          <a:p>
            <a:r>
              <a:rPr lang="ru-RU" dirty="0" smtClean="0"/>
              <a:t>Искаженное восприятие называется иллюзией.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764478" cy="39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24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9218" name="Picture 2" descr="https://nboris.ru/wp-content/uploads/2013/07/o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020028"/>
            <a:ext cx="6355675" cy="478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70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18434" name="Picture 2" descr="http://color-tone2d.pp.net.ua/_ph/26/648831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36" y="764704"/>
            <a:ext cx="74740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124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720"/>
            <a:ext cx="2976823" cy="36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http://becti.net/uploads/posts/2010-01/becti_net_r884875d14t60157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9"/>
            <a:ext cx="5256584" cy="36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96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244477"/>
            <a:ext cx="8385175" cy="1065213"/>
          </a:xfrm>
        </p:spPr>
        <p:txBody>
          <a:bodyPr/>
          <a:lstStyle/>
          <a:p>
            <a:r>
              <a:rPr lang="ru-RU" sz="3800" b="0">
                <a:solidFill>
                  <a:srgbClr val="CC6600"/>
                </a:solidFill>
                <a:latin typeface="Times New Roman" pitchFamily="18" charset="0"/>
              </a:rPr>
              <a:t>Изображение</a:t>
            </a:r>
            <a:r>
              <a:rPr lang="ru-RU">
                <a:solidFill>
                  <a:srgbClr val="CC66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3315" name="Рисунок 5" descr="C:\655ACCC5\7B08B097-1DE2-45D9-8F3B-B294BC81441E.files\image0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41576" t="62613" r="36272" b="30125"/>
          <a:stretch>
            <a:fillRect/>
          </a:stretch>
        </p:blipFill>
        <p:spPr>
          <a:xfrm>
            <a:off x="407988" y="1905000"/>
            <a:ext cx="4011612" cy="2133600"/>
          </a:xfrm>
          <a:noFill/>
        </p:spPr>
      </p:pic>
      <p:pic>
        <p:nvPicPr>
          <p:cNvPr id="16390" name="Picture 6" descr="w (3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572000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072067" y="928670"/>
            <a:ext cx="3386134" cy="2500330"/>
          </a:xfrm>
          <a:prstGeom prst="cloudCallout">
            <a:avLst>
              <a:gd name="adj1" fmla="val -36704"/>
              <a:gd name="adj2" fmla="val 7753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</a:rPr>
              <a:t>Как происходит формирование изображения на сетчатке?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</a:rPr>
              <a:t>Что происходит на сетчатке</a:t>
            </a:r>
            <a:br>
              <a:rPr lang="ru-RU" b="1" dirty="0">
                <a:latin typeface="Times New Roman" pitchFamily="18" charset="0"/>
              </a:rPr>
            </a:br>
            <a:endParaRPr lang="ru-RU" b="1" dirty="0"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1102" y="1121569"/>
            <a:ext cx="7483475" cy="461486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</a:rPr>
              <a:t>Световой поток проходит: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Роговица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Радужка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Зрачок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Хрусталик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Стекловидное тело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Сетчатка</a:t>
            </a:r>
          </a:p>
          <a:p>
            <a:pPr>
              <a:buFont typeface="Wingdings" pitchFamily="2" charset="2"/>
              <a:buNone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На сетчатке уменьшенное и перевернутое изображение</a:t>
            </a:r>
          </a:p>
          <a:p>
            <a:pPr>
              <a:buFont typeface="Wingdings" pitchFamily="2" charset="2"/>
              <a:buNone/>
            </a:pPr>
            <a:endParaRPr lang="ru-RU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476375" y="2924177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12302" name="Picture 14" descr="нормальное зрение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80064" y="2335215"/>
            <a:ext cx="3168650" cy="1900237"/>
          </a:xfrm>
          <a:noFill/>
          <a:ln/>
        </p:spPr>
      </p:pic>
      <p:pic>
        <p:nvPicPr>
          <p:cNvPr id="12303" name="Picture 15" descr="myopi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580064" y="188915"/>
            <a:ext cx="3168650" cy="1933575"/>
          </a:xfrm>
          <a:noFill/>
          <a:ln/>
        </p:spPr>
      </p:pic>
      <p:pic>
        <p:nvPicPr>
          <p:cNvPr id="12304" name="Picture 16" descr="hypero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651501" y="4581525"/>
            <a:ext cx="3313113" cy="1771650"/>
          </a:xfrm>
          <a:noFill/>
          <a:ln/>
        </p:spPr>
      </p:pic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179389" y="188913"/>
            <a:ext cx="4608512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Близорукость</a:t>
            </a:r>
            <a:r>
              <a:rPr lang="ru-RU" sz="2400"/>
              <a:t> – изображение</a:t>
            </a:r>
          </a:p>
          <a:p>
            <a:pPr algn="ctr"/>
            <a:r>
              <a:rPr lang="ru-RU" sz="2400"/>
              <a:t>формируется ближе сетчатки</a:t>
            </a: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323850" y="2349502"/>
            <a:ext cx="4032250" cy="158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Нормальное зрение</a:t>
            </a:r>
            <a:r>
              <a:rPr lang="ru-RU" sz="2400"/>
              <a:t> –</a:t>
            </a:r>
          </a:p>
          <a:p>
            <a:pPr algn="ctr"/>
            <a:r>
              <a:rPr lang="ru-RU" sz="2400"/>
              <a:t>изображение  формируется</a:t>
            </a:r>
          </a:p>
          <a:p>
            <a:pPr algn="ctr"/>
            <a:r>
              <a:rPr lang="ru-RU" sz="2400"/>
              <a:t>точно на сетчатке</a:t>
            </a:r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539750" y="4797427"/>
            <a:ext cx="3960813" cy="158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Дальнозоркость</a:t>
            </a:r>
            <a:r>
              <a:rPr lang="ru-RU" sz="2400"/>
              <a:t> – </a:t>
            </a:r>
          </a:p>
          <a:p>
            <a:pPr algn="ctr"/>
            <a:r>
              <a:rPr lang="ru-RU" sz="2400"/>
              <a:t>изображение формируется</a:t>
            </a:r>
          </a:p>
          <a:p>
            <a:pPr algn="ctr"/>
            <a:r>
              <a:rPr lang="ru-RU" sz="2400"/>
              <a:t>дальше сетчатки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6" grpId="0" animBg="1"/>
      <p:bldP spid="123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95"/>
            <a:ext cx="9179688" cy="6858000"/>
          </a:xfrm>
          <a:prstGeom prst="rect">
            <a:avLst/>
          </a:prstGeom>
          <a:noFill/>
        </p:spPr>
      </p:pic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79389" y="417513"/>
            <a:ext cx="39608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</a:rPr>
              <a:t>В результате: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02349" y="1268760"/>
            <a:ext cx="867568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3200" b="1" dirty="0">
                <a:latin typeface="Times New Roman" pitchFamily="18" charset="0"/>
              </a:rPr>
              <a:t>Видит мозг, а не глаз.</a:t>
            </a:r>
          </a:p>
          <a:p>
            <a:pPr algn="l"/>
            <a:endParaRPr lang="ru-RU" sz="32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/>
            <a:endParaRPr lang="ru-RU" sz="32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/>
            <a:endParaRPr lang="ru-RU" sz="32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/>
            <a:endParaRPr lang="ru-RU" sz="32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/>
            <a:r>
              <a:rPr lang="ru-RU" sz="3200" b="1" dirty="0" smtClean="0">
                <a:latin typeface="Times New Roman" pitchFamily="18" charset="0"/>
              </a:rPr>
              <a:t>Зрение </a:t>
            </a:r>
            <a:r>
              <a:rPr lang="ru-RU" sz="3200" b="1" dirty="0">
                <a:latin typeface="Times New Roman" pitchFamily="18" charset="0"/>
              </a:rPr>
              <a:t>– это корковый процесс, он зависит от качества информации, поступившей от глаза.</a:t>
            </a:r>
          </a:p>
          <a:p>
            <a:pPr algn="l"/>
            <a:r>
              <a:rPr lang="ru-RU" sz="3200" b="1" dirty="0">
                <a:latin typeface="Times New Roman" pitchFamily="18" charset="0"/>
              </a:rPr>
              <a:t>Вот почему глаз смотрит, а мозг видит.</a:t>
            </a:r>
          </a:p>
        </p:txBody>
      </p:sp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305" y="981075"/>
            <a:ext cx="3311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63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    Подведем итоги: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886700" cy="48245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 5 основных чувств: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зрение, слух, обоняние, осязание, вкус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органов чувств является первым звеном соответствующего анализатора.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Анализатор состоит из: рецепторов, проводящих путей и чувствительных зон коры больших полушарий.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от рецептора в чувствительные зоны коры больших полушарий передается в виде нервных импульсов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анализатор обладает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специфичностью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Анализаторы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дополняют друг друга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все вместе дают полные сведенья о предмете.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217580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Органы чувств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8"/>
            <a:ext cx="849694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41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776864" cy="3600399"/>
          </a:xfrm>
        </p:spPr>
      </p:pic>
    </p:spTree>
    <p:extLst>
      <p:ext uri="{BB962C8B-B14F-4D97-AF65-F5344CB8AC3E}">
        <p14:creationId xmlns:p14="http://schemas.microsoft.com/office/powerpoint/2010/main" val="340750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9150" y="266700"/>
            <a:ext cx="8324850" cy="1104900"/>
          </a:xfrm>
        </p:spPr>
        <p:txBody>
          <a:bodyPr/>
          <a:lstStyle/>
          <a:p>
            <a:pPr algn="ctr"/>
            <a:r>
              <a:rPr lang="ru-RU" sz="4000" b="1">
                <a:latin typeface="Times New Roman" pitchFamily="18" charset="0"/>
              </a:rPr>
              <a:t>Повторение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48039" y="1628775"/>
            <a:ext cx="576262" cy="4319588"/>
            <a:chOff x="1338" y="1117"/>
            <a:chExt cx="272" cy="2721"/>
          </a:xfrm>
        </p:grpSpPr>
        <p:sp>
          <p:nvSpPr>
            <p:cNvPr id="110596" name="Rectangle 4"/>
            <p:cNvSpPr>
              <a:spLocks noChangeArrowheads="1"/>
            </p:cNvSpPr>
            <p:nvPr/>
          </p:nvSpPr>
          <p:spPr bwMode="auto">
            <a:xfrm>
              <a:off x="1338" y="1117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598" name="Rectangle 6"/>
            <p:cNvSpPr>
              <a:spLocks noChangeArrowheads="1"/>
            </p:cNvSpPr>
            <p:nvPr/>
          </p:nvSpPr>
          <p:spPr bwMode="auto">
            <a:xfrm>
              <a:off x="1338" y="329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о</a:t>
              </a:r>
            </a:p>
          </p:txBody>
        </p:sp>
        <p:sp>
          <p:nvSpPr>
            <p:cNvPr id="110599" name="Rectangle 7"/>
            <p:cNvSpPr>
              <a:spLocks noChangeArrowheads="1"/>
            </p:cNvSpPr>
            <p:nvPr/>
          </p:nvSpPr>
          <p:spPr bwMode="auto">
            <a:xfrm>
              <a:off x="1338" y="3022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т</a:t>
              </a:r>
            </a:p>
          </p:txBody>
        </p:sp>
        <p:sp>
          <p:nvSpPr>
            <p:cNvPr id="110600" name="Rectangle 8"/>
            <p:cNvSpPr>
              <a:spLocks noChangeArrowheads="1"/>
            </p:cNvSpPr>
            <p:nvPr/>
          </p:nvSpPr>
          <p:spPr bwMode="auto">
            <a:xfrm>
              <a:off x="1338" y="247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з</a:t>
              </a:r>
            </a:p>
          </p:txBody>
        </p:sp>
        <p:sp>
          <p:nvSpPr>
            <p:cNvPr id="110601" name="Rectangle 9"/>
            <p:cNvSpPr>
              <a:spLocks noChangeArrowheads="1"/>
            </p:cNvSpPr>
            <p:nvPr/>
          </p:nvSpPr>
          <p:spPr bwMode="auto">
            <a:xfrm>
              <a:off x="1338" y="2205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1338" y="356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р</a:t>
              </a:r>
            </a:p>
          </p:txBody>
        </p:sp>
        <p:sp>
          <p:nvSpPr>
            <p:cNvPr id="110603" name="Rectangle 11"/>
            <p:cNvSpPr>
              <a:spLocks noChangeArrowheads="1"/>
            </p:cNvSpPr>
            <p:nvPr/>
          </p:nvSpPr>
          <p:spPr bwMode="auto">
            <a:xfrm>
              <a:off x="1338" y="2750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1338" y="1933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05" name="Rectangle 13"/>
            <p:cNvSpPr>
              <a:spLocks noChangeArrowheads="1"/>
            </p:cNvSpPr>
            <p:nvPr/>
          </p:nvSpPr>
          <p:spPr bwMode="auto">
            <a:xfrm>
              <a:off x="1338" y="166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06" name="Rectangle 14"/>
            <p:cNvSpPr>
              <a:spLocks noChangeArrowheads="1"/>
            </p:cNvSpPr>
            <p:nvPr/>
          </p:nvSpPr>
          <p:spPr bwMode="auto">
            <a:xfrm>
              <a:off x="1338" y="1389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н</a:t>
              </a:r>
            </a:p>
          </p:txBody>
        </p:sp>
      </p:grp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5076826" y="1504950"/>
            <a:ext cx="406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1600" b="1">
                <a:latin typeface="Times New Roman" pitchFamily="18" charset="0"/>
              </a:rPr>
              <a:t>1. Орган чувств и его корковый центр</a:t>
            </a:r>
          </a:p>
        </p:txBody>
      </p:sp>
      <p:sp>
        <p:nvSpPr>
          <p:cNvPr id="110610" name="Text Box 18"/>
          <p:cNvSpPr txBox="1">
            <a:spLocks noChangeArrowheads="1"/>
          </p:cNvSpPr>
          <p:nvPr/>
        </p:nvSpPr>
        <p:spPr bwMode="auto">
          <a:xfrm>
            <a:off x="5651501" y="1865313"/>
            <a:ext cx="3313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2. Самая сильная «линза» глаза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3851" y="1628775"/>
            <a:ext cx="3024188" cy="431800"/>
            <a:chOff x="204" y="1026"/>
            <a:chExt cx="1905" cy="272"/>
          </a:xfrm>
        </p:grpSpPr>
        <p:sp>
          <p:nvSpPr>
            <p:cNvPr id="110597" name="Rectangle 5"/>
            <p:cNvSpPr>
              <a:spLocks noChangeArrowheads="1"/>
            </p:cNvSpPr>
            <p:nvPr/>
          </p:nvSpPr>
          <p:spPr bwMode="auto">
            <a:xfrm>
              <a:off x="1565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  <p:sp>
          <p:nvSpPr>
            <p:cNvPr id="110611" name="Rectangle 19"/>
            <p:cNvSpPr>
              <a:spLocks noChangeArrowheads="1"/>
            </p:cNvSpPr>
            <p:nvPr/>
          </p:nvSpPr>
          <p:spPr bwMode="auto">
            <a:xfrm>
              <a:off x="1292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в</a:t>
              </a:r>
            </a:p>
          </p:txBody>
        </p:sp>
        <p:sp>
          <p:nvSpPr>
            <p:cNvPr id="110612" name="Rectangle 20"/>
            <p:cNvSpPr>
              <a:spLocks noChangeArrowheads="1"/>
            </p:cNvSpPr>
            <p:nvPr/>
          </p:nvSpPr>
          <p:spPr bwMode="auto">
            <a:xfrm>
              <a:off x="1020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о</a:t>
              </a:r>
            </a:p>
          </p:txBody>
        </p:sp>
        <p:sp>
          <p:nvSpPr>
            <p:cNvPr id="110613" name="Rectangle 21"/>
            <p:cNvSpPr>
              <a:spLocks noChangeArrowheads="1"/>
            </p:cNvSpPr>
            <p:nvPr/>
          </p:nvSpPr>
          <p:spPr bwMode="auto">
            <a:xfrm>
              <a:off x="748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г</a:t>
              </a:r>
            </a:p>
          </p:txBody>
        </p:sp>
        <p:sp>
          <p:nvSpPr>
            <p:cNvPr id="110614" name="Rectangle 22"/>
            <p:cNvSpPr>
              <a:spLocks noChangeArrowheads="1"/>
            </p:cNvSpPr>
            <p:nvPr/>
          </p:nvSpPr>
          <p:spPr bwMode="auto">
            <a:xfrm>
              <a:off x="476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о</a:t>
              </a:r>
            </a:p>
          </p:txBody>
        </p:sp>
        <p:sp>
          <p:nvSpPr>
            <p:cNvPr id="110615" name="Rectangle 23"/>
            <p:cNvSpPr>
              <a:spLocks noChangeArrowheads="1"/>
            </p:cNvSpPr>
            <p:nvPr/>
          </p:nvSpPr>
          <p:spPr bwMode="auto">
            <a:xfrm>
              <a:off x="1837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ц</a:t>
              </a:r>
            </a:p>
          </p:txBody>
        </p:sp>
        <p:sp>
          <p:nvSpPr>
            <p:cNvPr id="110616" name="Rectangle 24"/>
            <p:cNvSpPr>
              <a:spLocks noChangeArrowheads="1"/>
            </p:cNvSpPr>
            <p:nvPr/>
          </p:nvSpPr>
          <p:spPr bwMode="auto">
            <a:xfrm>
              <a:off x="204" y="1026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р</a:t>
              </a:r>
            </a:p>
          </p:txBody>
        </p:sp>
      </p:grpSp>
      <p:sp>
        <p:nvSpPr>
          <p:cNvPr id="110618" name="Text Box 26"/>
          <p:cNvSpPr txBox="1">
            <a:spLocks noChangeArrowheads="1"/>
          </p:cNvSpPr>
          <p:nvPr/>
        </p:nvSpPr>
        <p:spPr bwMode="auto">
          <a:xfrm>
            <a:off x="23814" y="1647826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2</a:t>
            </a:r>
          </a:p>
        </p:txBody>
      </p:sp>
      <p:sp>
        <p:nvSpPr>
          <p:cNvPr id="110619" name="Text Box 27"/>
          <p:cNvSpPr txBox="1">
            <a:spLocks noChangeArrowheads="1"/>
          </p:cNvSpPr>
          <p:nvPr/>
        </p:nvSpPr>
        <p:spPr bwMode="auto">
          <a:xfrm>
            <a:off x="6011864" y="2439988"/>
            <a:ext cx="3132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3. Защищают глаз от пыли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051050" y="2060575"/>
            <a:ext cx="1295400" cy="431800"/>
            <a:chOff x="748" y="1979"/>
            <a:chExt cx="816" cy="272"/>
          </a:xfrm>
        </p:grpSpPr>
        <p:sp>
          <p:nvSpPr>
            <p:cNvPr id="110620" name="Rectangle 28"/>
            <p:cNvSpPr>
              <a:spLocks noChangeArrowheads="1"/>
            </p:cNvSpPr>
            <p:nvPr/>
          </p:nvSpPr>
          <p:spPr bwMode="auto">
            <a:xfrm>
              <a:off x="748" y="1979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р</a:t>
              </a:r>
            </a:p>
          </p:txBody>
        </p:sp>
        <p:sp>
          <p:nvSpPr>
            <p:cNvPr id="110621" name="Rectangle 29"/>
            <p:cNvSpPr>
              <a:spLocks noChangeArrowheads="1"/>
            </p:cNvSpPr>
            <p:nvPr/>
          </p:nvSpPr>
          <p:spPr bwMode="auto">
            <a:xfrm>
              <a:off x="1020" y="1979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е</a:t>
              </a:r>
            </a:p>
          </p:txBody>
        </p:sp>
        <p:sp>
          <p:nvSpPr>
            <p:cNvPr id="110622" name="Rectangle 30"/>
            <p:cNvSpPr>
              <a:spLocks noChangeArrowheads="1"/>
            </p:cNvSpPr>
            <p:nvPr/>
          </p:nvSpPr>
          <p:spPr bwMode="auto">
            <a:xfrm>
              <a:off x="1292" y="1979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с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924301" y="2060575"/>
            <a:ext cx="1298575" cy="431800"/>
            <a:chOff x="2653" y="1797"/>
            <a:chExt cx="818" cy="272"/>
          </a:xfrm>
        </p:grpSpPr>
        <p:sp>
          <p:nvSpPr>
            <p:cNvPr id="110623" name="Rectangle 31"/>
            <p:cNvSpPr>
              <a:spLocks noChangeArrowheads="1"/>
            </p:cNvSpPr>
            <p:nvPr/>
          </p:nvSpPr>
          <p:spPr bwMode="auto">
            <a:xfrm>
              <a:off x="3198" y="1797"/>
              <a:ext cx="273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ы</a:t>
              </a:r>
            </a:p>
          </p:txBody>
        </p:sp>
        <p:sp>
          <p:nvSpPr>
            <p:cNvPr id="110624" name="Rectangle 32"/>
            <p:cNvSpPr>
              <a:spLocks noChangeArrowheads="1"/>
            </p:cNvSpPr>
            <p:nvPr/>
          </p:nvSpPr>
          <p:spPr bwMode="auto">
            <a:xfrm>
              <a:off x="2925" y="1797"/>
              <a:ext cx="273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ц</a:t>
              </a:r>
            </a:p>
          </p:txBody>
        </p:sp>
        <p:sp>
          <p:nvSpPr>
            <p:cNvPr id="110625" name="Rectangle 33"/>
            <p:cNvSpPr>
              <a:spLocks noChangeArrowheads="1"/>
            </p:cNvSpPr>
            <p:nvPr/>
          </p:nvSpPr>
          <p:spPr bwMode="auto">
            <a:xfrm>
              <a:off x="2653" y="1797"/>
              <a:ext cx="273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</p:grpSp>
      <p:sp>
        <p:nvSpPr>
          <p:cNvPr id="110628" name="Text Box 36"/>
          <p:cNvSpPr txBox="1">
            <a:spLocks noChangeArrowheads="1"/>
          </p:cNvSpPr>
          <p:nvPr/>
        </p:nvSpPr>
        <p:spPr bwMode="auto">
          <a:xfrm>
            <a:off x="1752600" y="20812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3</a:t>
            </a: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011864" y="2997200"/>
            <a:ext cx="3132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4. Определяет цвет глаз</a:t>
            </a: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924300" y="2492375"/>
            <a:ext cx="2160588" cy="431800"/>
            <a:chOff x="2744" y="2341"/>
            <a:chExt cx="1361" cy="272"/>
          </a:xfrm>
        </p:grpSpPr>
        <p:sp>
          <p:nvSpPr>
            <p:cNvPr id="110630" name="Rectangle 38"/>
            <p:cNvSpPr>
              <a:spLocks noChangeArrowheads="1"/>
            </p:cNvSpPr>
            <p:nvPr/>
          </p:nvSpPr>
          <p:spPr bwMode="auto">
            <a:xfrm>
              <a:off x="3833" y="234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31" name="Rectangle 39"/>
            <p:cNvSpPr>
              <a:spLocks noChangeArrowheads="1"/>
            </p:cNvSpPr>
            <p:nvPr/>
          </p:nvSpPr>
          <p:spPr bwMode="auto">
            <a:xfrm>
              <a:off x="3560" y="234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к</a:t>
              </a:r>
            </a:p>
          </p:txBody>
        </p:sp>
        <p:sp>
          <p:nvSpPr>
            <p:cNvPr id="110632" name="Rectangle 40"/>
            <p:cNvSpPr>
              <a:spLocks noChangeArrowheads="1"/>
            </p:cNvSpPr>
            <p:nvPr/>
          </p:nvSpPr>
          <p:spPr bwMode="auto">
            <a:xfrm>
              <a:off x="3288" y="234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ж</a:t>
              </a:r>
            </a:p>
          </p:txBody>
        </p:sp>
        <p:sp>
          <p:nvSpPr>
            <p:cNvPr id="110633" name="Rectangle 41"/>
            <p:cNvSpPr>
              <a:spLocks noChangeArrowheads="1"/>
            </p:cNvSpPr>
            <p:nvPr/>
          </p:nvSpPr>
          <p:spPr bwMode="auto">
            <a:xfrm>
              <a:off x="3016" y="234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у</a:t>
              </a:r>
            </a:p>
          </p:txBody>
        </p:sp>
        <p:sp>
          <p:nvSpPr>
            <p:cNvPr id="110634" name="Rectangle 42"/>
            <p:cNvSpPr>
              <a:spLocks noChangeArrowheads="1"/>
            </p:cNvSpPr>
            <p:nvPr/>
          </p:nvSpPr>
          <p:spPr bwMode="auto">
            <a:xfrm>
              <a:off x="2744" y="2341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д</a:t>
              </a:r>
            </a:p>
          </p:txBody>
        </p:sp>
      </p:grpSp>
      <p:sp>
        <p:nvSpPr>
          <p:cNvPr id="110635" name="Rectangle 43"/>
          <p:cNvSpPr>
            <a:spLocks noChangeArrowheads="1"/>
          </p:cNvSpPr>
          <p:nvPr/>
        </p:nvSpPr>
        <p:spPr bwMode="auto">
          <a:xfrm>
            <a:off x="2916239" y="2492375"/>
            <a:ext cx="4318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/>
              <a:t>р</a:t>
            </a:r>
          </a:p>
        </p:txBody>
      </p:sp>
      <p:sp>
        <p:nvSpPr>
          <p:cNvPr id="110637" name="Text Box 45"/>
          <p:cNvSpPr txBox="1">
            <a:spLocks noChangeArrowheads="1"/>
          </p:cNvSpPr>
          <p:nvPr/>
        </p:nvSpPr>
        <p:spPr bwMode="auto">
          <a:xfrm>
            <a:off x="2627313" y="2492376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4</a:t>
            </a:r>
          </a:p>
        </p:txBody>
      </p:sp>
      <p:sp>
        <p:nvSpPr>
          <p:cNvPr id="110639" name="Text Box 47"/>
          <p:cNvSpPr txBox="1">
            <a:spLocks noChangeArrowheads="1"/>
          </p:cNvSpPr>
          <p:nvPr/>
        </p:nvSpPr>
        <p:spPr bwMode="auto">
          <a:xfrm rot="10800000" flipV="1">
            <a:off x="5529264" y="3500438"/>
            <a:ext cx="361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5. Что представляет собой хрусталик</a:t>
            </a: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3924301" y="2924175"/>
            <a:ext cx="1728788" cy="431800"/>
            <a:chOff x="2562" y="2568"/>
            <a:chExt cx="1089" cy="272"/>
          </a:xfrm>
        </p:grpSpPr>
        <p:sp>
          <p:nvSpPr>
            <p:cNvPr id="110641" name="Rectangle 49"/>
            <p:cNvSpPr>
              <a:spLocks noChangeArrowheads="1"/>
            </p:cNvSpPr>
            <p:nvPr/>
          </p:nvSpPr>
          <p:spPr bwMode="auto">
            <a:xfrm>
              <a:off x="3379" y="256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42" name="Rectangle 50"/>
            <p:cNvSpPr>
              <a:spLocks noChangeArrowheads="1"/>
            </p:cNvSpPr>
            <p:nvPr/>
          </p:nvSpPr>
          <p:spPr bwMode="auto">
            <a:xfrm>
              <a:off x="3107" y="256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з</a:t>
              </a:r>
            </a:p>
          </p:txBody>
        </p:sp>
        <p:sp>
          <p:nvSpPr>
            <p:cNvPr id="110643" name="Rectangle 51"/>
            <p:cNvSpPr>
              <a:spLocks noChangeArrowheads="1"/>
            </p:cNvSpPr>
            <p:nvPr/>
          </p:nvSpPr>
          <p:spPr bwMode="auto">
            <a:xfrm>
              <a:off x="2835" y="256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н</a:t>
              </a:r>
            </a:p>
          </p:txBody>
        </p:sp>
        <p:sp>
          <p:nvSpPr>
            <p:cNvPr id="110644" name="Rectangle 52"/>
            <p:cNvSpPr>
              <a:spLocks noChangeArrowheads="1"/>
            </p:cNvSpPr>
            <p:nvPr/>
          </p:nvSpPr>
          <p:spPr bwMode="auto">
            <a:xfrm>
              <a:off x="2562" y="256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</p:grpSp>
      <p:sp>
        <p:nvSpPr>
          <p:cNvPr id="110646" name="Text Box 54"/>
          <p:cNvSpPr txBox="1">
            <a:spLocks noChangeArrowheads="1"/>
          </p:cNvSpPr>
          <p:nvPr/>
        </p:nvSpPr>
        <p:spPr bwMode="auto">
          <a:xfrm>
            <a:off x="3048000" y="29448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5</a:t>
            </a:r>
          </a:p>
        </p:txBody>
      </p:sp>
      <p:sp>
        <p:nvSpPr>
          <p:cNvPr id="110648" name="Rectangle 56"/>
          <p:cNvSpPr>
            <a:spLocks noChangeArrowheads="1"/>
          </p:cNvSpPr>
          <p:nvPr/>
        </p:nvSpPr>
        <p:spPr bwMode="auto">
          <a:xfrm>
            <a:off x="3348038" y="1268413"/>
            <a:ext cx="658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1</a:t>
            </a:r>
          </a:p>
        </p:txBody>
      </p:sp>
      <p:sp>
        <p:nvSpPr>
          <p:cNvPr id="110649" name="Text Box 57"/>
          <p:cNvSpPr txBox="1">
            <a:spLocks noChangeArrowheads="1"/>
          </p:cNvSpPr>
          <p:nvPr/>
        </p:nvSpPr>
        <p:spPr bwMode="auto">
          <a:xfrm rot="10781417" flipV="1">
            <a:off x="5724526" y="3855750"/>
            <a:ext cx="2879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6. Где расположено глазное яблоко</a:t>
            </a:r>
          </a:p>
        </p:txBody>
      </p: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3924301" y="3357563"/>
            <a:ext cx="863600" cy="431800"/>
            <a:chOff x="2789" y="2704"/>
            <a:chExt cx="544" cy="272"/>
          </a:xfrm>
        </p:grpSpPr>
        <p:sp>
          <p:nvSpPr>
            <p:cNvPr id="110653" name="Rectangle 61"/>
            <p:cNvSpPr>
              <a:spLocks noChangeArrowheads="1"/>
            </p:cNvSpPr>
            <p:nvPr/>
          </p:nvSpPr>
          <p:spPr bwMode="auto">
            <a:xfrm>
              <a:off x="3061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54" name="Rectangle 62"/>
            <p:cNvSpPr>
              <a:spLocks noChangeArrowheads="1"/>
            </p:cNvSpPr>
            <p:nvPr/>
          </p:nvSpPr>
          <p:spPr bwMode="auto">
            <a:xfrm>
              <a:off x="2789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ц</a:t>
              </a:r>
            </a:p>
          </p:txBody>
        </p:sp>
      </p:grp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1187450" y="3357563"/>
            <a:ext cx="2160588" cy="431800"/>
            <a:chOff x="521" y="2704"/>
            <a:chExt cx="1361" cy="272"/>
          </a:xfrm>
        </p:grpSpPr>
        <p:sp>
          <p:nvSpPr>
            <p:cNvPr id="110640" name="Rectangle 48"/>
            <p:cNvSpPr>
              <a:spLocks noChangeArrowheads="1"/>
            </p:cNvSpPr>
            <p:nvPr/>
          </p:nvSpPr>
          <p:spPr bwMode="auto">
            <a:xfrm>
              <a:off x="521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г</a:t>
              </a:r>
            </a:p>
          </p:txBody>
        </p:sp>
        <p:sp>
          <p:nvSpPr>
            <p:cNvPr id="110650" name="Rectangle 58"/>
            <p:cNvSpPr>
              <a:spLocks noChangeArrowheads="1"/>
            </p:cNvSpPr>
            <p:nvPr/>
          </p:nvSpPr>
          <p:spPr bwMode="auto">
            <a:xfrm>
              <a:off x="1338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з</a:t>
              </a:r>
            </a:p>
          </p:txBody>
        </p:sp>
        <p:sp>
          <p:nvSpPr>
            <p:cNvPr id="110651" name="Rectangle 59"/>
            <p:cNvSpPr>
              <a:spLocks noChangeArrowheads="1"/>
            </p:cNvSpPr>
            <p:nvPr/>
          </p:nvSpPr>
          <p:spPr bwMode="auto">
            <a:xfrm>
              <a:off x="793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52" name="Rectangle 60"/>
            <p:cNvSpPr>
              <a:spLocks noChangeArrowheads="1"/>
            </p:cNvSpPr>
            <p:nvPr/>
          </p:nvSpPr>
          <p:spPr bwMode="auto">
            <a:xfrm>
              <a:off x="1066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55" name="Rectangle 63"/>
            <p:cNvSpPr>
              <a:spLocks noChangeArrowheads="1"/>
            </p:cNvSpPr>
            <p:nvPr/>
          </p:nvSpPr>
          <p:spPr bwMode="auto">
            <a:xfrm>
              <a:off x="1610" y="2704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н</a:t>
              </a:r>
            </a:p>
          </p:txBody>
        </p:sp>
      </p:grpSp>
      <p:sp>
        <p:nvSpPr>
          <p:cNvPr id="110656" name="Text Box 64"/>
          <p:cNvSpPr txBox="1">
            <a:spLocks noChangeArrowheads="1"/>
          </p:cNvSpPr>
          <p:nvPr/>
        </p:nvSpPr>
        <p:spPr bwMode="auto">
          <a:xfrm>
            <a:off x="755651" y="3357563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</a:t>
            </a:r>
            <a:endParaRPr lang="ru-RU"/>
          </a:p>
        </p:txBody>
      </p: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1979614" y="3789363"/>
            <a:ext cx="1366837" cy="431800"/>
            <a:chOff x="930" y="2795"/>
            <a:chExt cx="861" cy="272"/>
          </a:xfrm>
        </p:grpSpPr>
        <p:sp>
          <p:nvSpPr>
            <p:cNvPr id="110660" name="Rectangle 68"/>
            <p:cNvSpPr>
              <a:spLocks noChangeArrowheads="1"/>
            </p:cNvSpPr>
            <p:nvPr/>
          </p:nvSpPr>
          <p:spPr bwMode="auto">
            <a:xfrm>
              <a:off x="930" y="279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г</a:t>
              </a:r>
            </a:p>
          </p:txBody>
        </p:sp>
        <p:sp>
          <p:nvSpPr>
            <p:cNvPr id="110661" name="Rectangle 69"/>
            <p:cNvSpPr>
              <a:spLocks noChangeArrowheads="1"/>
            </p:cNvSpPr>
            <p:nvPr/>
          </p:nvSpPr>
          <p:spPr bwMode="auto">
            <a:xfrm>
              <a:off x="1247" y="2795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62" name="Rectangle 70"/>
            <p:cNvSpPr>
              <a:spLocks noChangeArrowheads="1"/>
            </p:cNvSpPr>
            <p:nvPr/>
          </p:nvSpPr>
          <p:spPr bwMode="auto">
            <a:xfrm>
              <a:off x="1519" y="2795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</p:grpSp>
      <p:sp>
        <p:nvSpPr>
          <p:cNvPr id="110663" name="Text Box 71"/>
          <p:cNvSpPr txBox="1">
            <a:spLocks noChangeArrowheads="1"/>
          </p:cNvSpPr>
          <p:nvPr/>
        </p:nvSpPr>
        <p:spPr bwMode="auto">
          <a:xfrm>
            <a:off x="1679575" y="38084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7</a:t>
            </a:r>
          </a:p>
        </p:txBody>
      </p:sp>
      <p:sp>
        <p:nvSpPr>
          <p:cNvPr id="110664" name="Text Box 72"/>
          <p:cNvSpPr txBox="1">
            <a:spLocks noChangeArrowheads="1"/>
          </p:cNvSpPr>
          <p:nvPr/>
        </p:nvSpPr>
        <p:spPr bwMode="auto">
          <a:xfrm>
            <a:off x="6300789" y="4508500"/>
            <a:ext cx="2843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7. Орган чувств</a:t>
            </a:r>
          </a:p>
        </p:txBody>
      </p:sp>
      <p:grpSp>
        <p:nvGrpSpPr>
          <p:cNvPr id="11" name="Group 78"/>
          <p:cNvGrpSpPr>
            <a:grpSpLocks/>
          </p:cNvGrpSpPr>
          <p:nvPr/>
        </p:nvGrpSpPr>
        <p:grpSpPr bwMode="auto">
          <a:xfrm>
            <a:off x="1476376" y="4221163"/>
            <a:ext cx="1871663" cy="431800"/>
            <a:chOff x="567" y="3022"/>
            <a:chExt cx="1179" cy="272"/>
          </a:xfrm>
        </p:grpSpPr>
        <p:sp>
          <p:nvSpPr>
            <p:cNvPr id="110666" name="Rectangle 74"/>
            <p:cNvSpPr>
              <a:spLocks noChangeArrowheads="1"/>
            </p:cNvSpPr>
            <p:nvPr/>
          </p:nvSpPr>
          <p:spPr bwMode="auto">
            <a:xfrm>
              <a:off x="567" y="3022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с</a:t>
              </a:r>
            </a:p>
          </p:txBody>
        </p:sp>
        <p:sp>
          <p:nvSpPr>
            <p:cNvPr id="110667" name="Rectangle 75"/>
            <p:cNvSpPr>
              <a:spLocks noChangeArrowheads="1"/>
            </p:cNvSpPr>
            <p:nvPr/>
          </p:nvSpPr>
          <p:spPr bwMode="auto">
            <a:xfrm>
              <a:off x="884" y="3022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68" name="Rectangle 76"/>
            <p:cNvSpPr>
              <a:spLocks noChangeArrowheads="1"/>
            </p:cNvSpPr>
            <p:nvPr/>
          </p:nvSpPr>
          <p:spPr bwMode="auto">
            <a:xfrm>
              <a:off x="1202" y="3022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е</a:t>
              </a:r>
            </a:p>
          </p:txBody>
        </p:sp>
        <p:sp>
          <p:nvSpPr>
            <p:cNvPr id="110669" name="Rectangle 77"/>
            <p:cNvSpPr>
              <a:spLocks noChangeArrowheads="1"/>
            </p:cNvSpPr>
            <p:nvPr/>
          </p:nvSpPr>
          <p:spPr bwMode="auto">
            <a:xfrm>
              <a:off x="1474" y="3022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з</a:t>
              </a:r>
            </a:p>
          </p:txBody>
        </p:sp>
      </p:grpSp>
      <p:sp>
        <p:nvSpPr>
          <p:cNvPr id="110671" name="Text Box 79"/>
          <p:cNvSpPr txBox="1">
            <a:spLocks noChangeArrowheads="1"/>
          </p:cNvSpPr>
          <p:nvPr/>
        </p:nvSpPr>
        <p:spPr bwMode="auto">
          <a:xfrm>
            <a:off x="1176338" y="42402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8</a:t>
            </a:r>
          </a:p>
        </p:txBody>
      </p:sp>
      <p:sp>
        <p:nvSpPr>
          <p:cNvPr id="110672" name="Text Box 80"/>
          <p:cNvSpPr txBox="1">
            <a:spLocks noChangeArrowheads="1"/>
          </p:cNvSpPr>
          <p:nvPr/>
        </p:nvSpPr>
        <p:spPr bwMode="auto">
          <a:xfrm>
            <a:off x="6202364" y="4941889"/>
            <a:ext cx="2941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8. Секрет, выделяемый слезной железой</a:t>
            </a:r>
          </a:p>
        </p:txBody>
      </p:sp>
      <p:sp>
        <p:nvSpPr>
          <p:cNvPr id="110674" name="Rectangle 82"/>
          <p:cNvSpPr>
            <a:spLocks noChangeArrowheads="1"/>
          </p:cNvSpPr>
          <p:nvPr/>
        </p:nvSpPr>
        <p:spPr bwMode="auto">
          <a:xfrm>
            <a:off x="2843213" y="5516565"/>
            <a:ext cx="504825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/>
              <a:t>з</a:t>
            </a:r>
          </a:p>
        </p:txBody>
      </p: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1476376" y="4652963"/>
            <a:ext cx="1871663" cy="431800"/>
            <a:chOff x="249" y="3385"/>
            <a:chExt cx="1225" cy="272"/>
          </a:xfrm>
        </p:grpSpPr>
        <p:sp>
          <p:nvSpPr>
            <p:cNvPr id="110676" name="Rectangle 84"/>
            <p:cNvSpPr>
              <a:spLocks noChangeArrowheads="1"/>
            </p:cNvSpPr>
            <p:nvPr/>
          </p:nvSpPr>
          <p:spPr bwMode="auto">
            <a:xfrm>
              <a:off x="839" y="338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у</a:t>
              </a:r>
            </a:p>
          </p:txBody>
        </p:sp>
        <p:sp>
          <p:nvSpPr>
            <p:cNvPr id="110677" name="Rectangle 85"/>
            <p:cNvSpPr>
              <a:spLocks noChangeArrowheads="1"/>
            </p:cNvSpPr>
            <p:nvPr/>
          </p:nvSpPr>
          <p:spPr bwMode="auto">
            <a:xfrm>
              <a:off x="1156" y="3385"/>
              <a:ext cx="318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с</a:t>
              </a:r>
            </a:p>
          </p:txBody>
        </p:sp>
        <p:sp>
          <p:nvSpPr>
            <p:cNvPr id="110679" name="Rectangle 87"/>
            <p:cNvSpPr>
              <a:spLocks noChangeArrowheads="1"/>
            </p:cNvSpPr>
            <p:nvPr/>
          </p:nvSpPr>
          <p:spPr bwMode="auto">
            <a:xfrm>
              <a:off x="521" y="338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р</a:t>
              </a:r>
            </a:p>
          </p:txBody>
        </p:sp>
        <p:sp>
          <p:nvSpPr>
            <p:cNvPr id="110680" name="Rectangle 88"/>
            <p:cNvSpPr>
              <a:spLocks noChangeArrowheads="1"/>
            </p:cNvSpPr>
            <p:nvPr/>
          </p:nvSpPr>
          <p:spPr bwMode="auto">
            <a:xfrm>
              <a:off x="249" y="3385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х</a:t>
              </a:r>
            </a:p>
          </p:txBody>
        </p:sp>
      </p:grpSp>
      <p:sp>
        <p:nvSpPr>
          <p:cNvPr id="110681" name="Text Box 89"/>
          <p:cNvSpPr txBox="1">
            <a:spLocks noChangeArrowheads="1"/>
          </p:cNvSpPr>
          <p:nvPr/>
        </p:nvSpPr>
        <p:spPr bwMode="auto">
          <a:xfrm>
            <a:off x="971551" y="472440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9</a:t>
            </a:r>
          </a:p>
        </p:txBody>
      </p:sp>
      <p:sp>
        <p:nvSpPr>
          <p:cNvPr id="110682" name="Text Box 90"/>
          <p:cNvSpPr txBox="1">
            <a:spLocks noChangeArrowheads="1"/>
          </p:cNvSpPr>
          <p:nvPr/>
        </p:nvSpPr>
        <p:spPr bwMode="auto">
          <a:xfrm>
            <a:off x="6156326" y="5465765"/>
            <a:ext cx="273685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9. </a:t>
            </a:r>
            <a:r>
              <a:rPr lang="ru-RU" sz="1600" b="1">
                <a:latin typeface="Times New Roman" pitchFamily="18" charset="0"/>
              </a:rPr>
              <a:t>Механизм точной настройки резкости</a:t>
            </a: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924301" y="4652963"/>
            <a:ext cx="1800225" cy="431800"/>
            <a:chOff x="1474" y="4048"/>
            <a:chExt cx="1134" cy="272"/>
          </a:xfrm>
        </p:grpSpPr>
        <p:sp>
          <p:nvSpPr>
            <p:cNvPr id="110673" name="Rectangle 81"/>
            <p:cNvSpPr>
              <a:spLocks noChangeArrowheads="1"/>
            </p:cNvSpPr>
            <p:nvPr/>
          </p:nvSpPr>
          <p:spPr bwMode="auto">
            <a:xfrm>
              <a:off x="1746" y="404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78" name="Rectangle 86"/>
            <p:cNvSpPr>
              <a:spLocks noChangeArrowheads="1"/>
            </p:cNvSpPr>
            <p:nvPr/>
          </p:nvSpPr>
          <p:spPr bwMode="auto">
            <a:xfrm>
              <a:off x="1474" y="404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84" name="Rectangle 92"/>
            <p:cNvSpPr>
              <a:spLocks noChangeArrowheads="1"/>
            </p:cNvSpPr>
            <p:nvPr/>
          </p:nvSpPr>
          <p:spPr bwMode="auto">
            <a:xfrm>
              <a:off x="2336" y="4048"/>
              <a:ext cx="272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к</a:t>
              </a:r>
            </a:p>
          </p:txBody>
        </p:sp>
        <p:sp>
          <p:nvSpPr>
            <p:cNvPr id="110685" name="Rectangle 93"/>
            <p:cNvSpPr>
              <a:spLocks noChangeArrowheads="1"/>
            </p:cNvSpPr>
            <p:nvPr/>
          </p:nvSpPr>
          <p:spPr bwMode="auto">
            <a:xfrm>
              <a:off x="2018" y="4048"/>
              <a:ext cx="318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</p:grpSp>
      <p:grpSp>
        <p:nvGrpSpPr>
          <p:cNvPr id="14" name="Group 99"/>
          <p:cNvGrpSpPr>
            <a:grpSpLocks/>
          </p:cNvGrpSpPr>
          <p:nvPr/>
        </p:nvGrpSpPr>
        <p:grpSpPr bwMode="auto">
          <a:xfrm>
            <a:off x="1476376" y="5084763"/>
            <a:ext cx="1871663" cy="431800"/>
            <a:chOff x="476" y="3475"/>
            <a:chExt cx="1270" cy="272"/>
          </a:xfrm>
        </p:grpSpPr>
        <p:sp>
          <p:nvSpPr>
            <p:cNvPr id="110687" name="Rectangle 95"/>
            <p:cNvSpPr>
              <a:spLocks noChangeArrowheads="1"/>
            </p:cNvSpPr>
            <p:nvPr/>
          </p:nvSpPr>
          <p:spPr bwMode="auto">
            <a:xfrm>
              <a:off x="476" y="347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к</a:t>
              </a:r>
            </a:p>
          </p:txBody>
        </p:sp>
        <p:sp>
          <p:nvSpPr>
            <p:cNvPr id="110688" name="Rectangle 96"/>
            <p:cNvSpPr>
              <a:spLocks noChangeArrowheads="1"/>
            </p:cNvSpPr>
            <p:nvPr/>
          </p:nvSpPr>
          <p:spPr bwMode="auto">
            <a:xfrm>
              <a:off x="793" y="347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о</a:t>
              </a:r>
            </a:p>
          </p:txBody>
        </p:sp>
        <p:sp>
          <p:nvSpPr>
            <p:cNvPr id="110689" name="Rectangle 97"/>
            <p:cNvSpPr>
              <a:spLocks noChangeArrowheads="1"/>
            </p:cNvSpPr>
            <p:nvPr/>
          </p:nvSpPr>
          <p:spPr bwMode="auto">
            <a:xfrm>
              <a:off x="1111" y="347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л</a:t>
              </a:r>
            </a:p>
          </p:txBody>
        </p:sp>
        <p:sp>
          <p:nvSpPr>
            <p:cNvPr id="110690" name="Rectangle 98"/>
            <p:cNvSpPr>
              <a:spLocks noChangeArrowheads="1"/>
            </p:cNvSpPr>
            <p:nvPr/>
          </p:nvSpPr>
          <p:spPr bwMode="auto">
            <a:xfrm>
              <a:off x="1429" y="3475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б</a:t>
              </a:r>
            </a:p>
          </p:txBody>
        </p:sp>
      </p:grpSp>
      <p:sp>
        <p:nvSpPr>
          <p:cNvPr id="110692" name="Text Box 100"/>
          <p:cNvSpPr txBox="1">
            <a:spLocks noChangeArrowheads="1"/>
          </p:cNvSpPr>
          <p:nvPr/>
        </p:nvSpPr>
        <p:spPr bwMode="auto">
          <a:xfrm>
            <a:off x="896938" y="5105401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10</a:t>
            </a:r>
          </a:p>
        </p:txBody>
      </p:sp>
      <p:sp>
        <p:nvSpPr>
          <p:cNvPr id="110693" name="Text Box 101"/>
          <p:cNvSpPr txBox="1">
            <a:spLocks noChangeArrowheads="1"/>
          </p:cNvSpPr>
          <p:nvPr/>
        </p:nvSpPr>
        <p:spPr bwMode="auto">
          <a:xfrm>
            <a:off x="6300789" y="6021389"/>
            <a:ext cx="28432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10. Рецепторы, воспринимающие цвет</a:t>
            </a:r>
          </a:p>
        </p:txBody>
      </p:sp>
      <p:grpSp>
        <p:nvGrpSpPr>
          <p:cNvPr id="15" name="Group 105"/>
          <p:cNvGrpSpPr>
            <a:grpSpLocks/>
          </p:cNvGrpSpPr>
          <p:nvPr/>
        </p:nvGrpSpPr>
        <p:grpSpPr bwMode="auto">
          <a:xfrm>
            <a:off x="3924301" y="5084763"/>
            <a:ext cx="1368425" cy="431800"/>
            <a:chOff x="1882" y="3929"/>
            <a:chExt cx="952" cy="272"/>
          </a:xfrm>
        </p:grpSpPr>
        <p:sp>
          <p:nvSpPr>
            <p:cNvPr id="110694" name="Rectangle 102"/>
            <p:cNvSpPr>
              <a:spLocks noChangeArrowheads="1"/>
            </p:cNvSpPr>
            <p:nvPr/>
          </p:nvSpPr>
          <p:spPr bwMode="auto">
            <a:xfrm>
              <a:off x="1882" y="3929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ч</a:t>
              </a:r>
            </a:p>
          </p:txBody>
        </p:sp>
        <p:sp>
          <p:nvSpPr>
            <p:cNvPr id="110695" name="Rectangle 103"/>
            <p:cNvSpPr>
              <a:spLocks noChangeArrowheads="1"/>
            </p:cNvSpPr>
            <p:nvPr/>
          </p:nvSpPr>
          <p:spPr bwMode="auto">
            <a:xfrm>
              <a:off x="2200" y="3929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к</a:t>
              </a:r>
            </a:p>
          </p:txBody>
        </p:sp>
        <p:sp>
          <p:nvSpPr>
            <p:cNvPr id="110696" name="Rectangle 104"/>
            <p:cNvSpPr>
              <a:spLocks noChangeArrowheads="1"/>
            </p:cNvSpPr>
            <p:nvPr/>
          </p:nvSpPr>
          <p:spPr bwMode="auto">
            <a:xfrm>
              <a:off x="2517" y="3929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и</a:t>
              </a:r>
            </a:p>
          </p:txBody>
        </p:sp>
      </p:grpSp>
      <p:grpSp>
        <p:nvGrpSpPr>
          <p:cNvPr id="16" name="Group 109"/>
          <p:cNvGrpSpPr>
            <a:grpSpLocks/>
          </p:cNvGrpSpPr>
          <p:nvPr/>
        </p:nvGrpSpPr>
        <p:grpSpPr bwMode="auto">
          <a:xfrm>
            <a:off x="3924301" y="5516565"/>
            <a:ext cx="1871663" cy="433387"/>
            <a:chOff x="567" y="4048"/>
            <a:chExt cx="1269" cy="272"/>
          </a:xfrm>
        </p:grpSpPr>
        <p:sp>
          <p:nvSpPr>
            <p:cNvPr id="110675" name="Rectangle 83"/>
            <p:cNvSpPr>
              <a:spLocks noChangeArrowheads="1"/>
            </p:cNvSpPr>
            <p:nvPr/>
          </p:nvSpPr>
          <p:spPr bwMode="auto">
            <a:xfrm>
              <a:off x="567" y="4065"/>
              <a:ext cx="317" cy="2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а</a:t>
              </a:r>
            </a:p>
          </p:txBody>
        </p:sp>
        <p:sp>
          <p:nvSpPr>
            <p:cNvPr id="110698" name="Rectangle 106"/>
            <p:cNvSpPr>
              <a:spLocks noChangeArrowheads="1"/>
            </p:cNvSpPr>
            <p:nvPr/>
          </p:nvSpPr>
          <p:spPr bwMode="auto">
            <a:xfrm>
              <a:off x="884" y="4048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ч</a:t>
              </a:r>
            </a:p>
          </p:txBody>
        </p:sp>
        <p:sp>
          <p:nvSpPr>
            <p:cNvPr id="110699" name="Rectangle 107"/>
            <p:cNvSpPr>
              <a:spLocks noChangeArrowheads="1"/>
            </p:cNvSpPr>
            <p:nvPr/>
          </p:nvSpPr>
          <p:spPr bwMode="auto">
            <a:xfrm>
              <a:off x="1202" y="4048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о</a:t>
              </a:r>
            </a:p>
          </p:txBody>
        </p:sp>
        <p:sp>
          <p:nvSpPr>
            <p:cNvPr id="110700" name="Rectangle 108"/>
            <p:cNvSpPr>
              <a:spLocks noChangeArrowheads="1"/>
            </p:cNvSpPr>
            <p:nvPr/>
          </p:nvSpPr>
          <p:spPr bwMode="auto">
            <a:xfrm>
              <a:off x="1519" y="4048"/>
              <a:ext cx="3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/>
                <a:t>к</a:t>
              </a:r>
            </a:p>
          </p:txBody>
        </p:sp>
      </p:grpSp>
      <p:sp>
        <p:nvSpPr>
          <p:cNvPr id="110702" name="Text Box 110"/>
          <p:cNvSpPr txBox="1">
            <a:spLocks noChangeArrowheads="1"/>
          </p:cNvSpPr>
          <p:nvPr/>
        </p:nvSpPr>
        <p:spPr bwMode="auto">
          <a:xfrm>
            <a:off x="2408238" y="5537201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11</a:t>
            </a:r>
          </a:p>
        </p:txBody>
      </p:sp>
      <p:sp>
        <p:nvSpPr>
          <p:cNvPr id="110703" name="Text Box 111"/>
          <p:cNvSpPr txBox="1">
            <a:spLocks noChangeArrowheads="1"/>
          </p:cNvSpPr>
          <p:nvPr/>
        </p:nvSpPr>
        <p:spPr bwMode="auto">
          <a:xfrm>
            <a:off x="6084888" y="6524625"/>
            <a:ext cx="305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</a:rPr>
              <a:t>11. Регулирует световой поток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1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1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10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10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1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11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11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11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11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11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1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110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500"/>
                                        <p:tgtEl>
                                          <p:spTgt spid="110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2" dur="500"/>
                                        <p:tgtEl>
                                          <p:spTgt spid="11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10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10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8" grpId="0"/>
      <p:bldP spid="110608" grpId="1"/>
      <p:bldP spid="110610" grpId="0"/>
      <p:bldP spid="110610" grpId="1"/>
      <p:bldP spid="110618" grpId="0"/>
      <p:bldP spid="110619" grpId="0"/>
      <p:bldP spid="110619" grpId="1"/>
      <p:bldP spid="110628" grpId="0"/>
      <p:bldP spid="110629" grpId="0"/>
      <p:bldP spid="110629" grpId="1"/>
      <p:bldP spid="110635" grpId="0" animBg="1"/>
      <p:bldP spid="110637" grpId="0"/>
      <p:bldP spid="110639" grpId="0"/>
      <p:bldP spid="110639" grpId="1"/>
      <p:bldP spid="110646" grpId="0"/>
      <p:bldP spid="110648" grpId="0"/>
      <p:bldP spid="110649" grpId="0"/>
      <p:bldP spid="110649" grpId="1"/>
      <p:bldP spid="110656" grpId="0"/>
      <p:bldP spid="110663" grpId="0"/>
      <p:bldP spid="110664" grpId="0"/>
      <p:bldP spid="110664" grpId="1"/>
      <p:bldP spid="110671" grpId="0"/>
      <p:bldP spid="110672" grpId="0"/>
      <p:bldP spid="110672" grpId="1"/>
      <p:bldP spid="110674" grpId="0" animBg="1"/>
      <p:bldP spid="110681" grpId="0"/>
      <p:bldP spid="110682" grpId="0"/>
      <p:bldP spid="110682" grpId="1"/>
      <p:bldP spid="110692" grpId="0"/>
      <p:bldP spid="110693" grpId="0"/>
      <p:bldP spid="110693" grpId="1"/>
      <p:bldP spid="110702" grpId="0"/>
      <p:bldP spid="110703" grpId="0"/>
      <p:bldP spid="11070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pic>
        <p:nvPicPr>
          <p:cNvPr id="11266" name="Picture 6" descr="[R75-BIO69_8_11_52]_[PD_165-s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5240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w (3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267200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152400" y="1905000"/>
            <a:ext cx="3962400" cy="1524000"/>
          </a:xfrm>
          <a:prstGeom prst="cloudCallout">
            <a:avLst>
              <a:gd name="adj1" fmla="val -18227"/>
              <a:gd name="adj2" fmla="val 991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zh-CN" sz="1600" b="1" i="1">
                <a:ea typeface="华文楷体"/>
                <a:cs typeface="华文楷体"/>
              </a:rPr>
              <a:t>Как называются части глаза, отмеченные на рисунке цифрами?</a:t>
            </a:r>
            <a:endParaRPr lang="ru-RU" sz="1600" b="1" i="1"/>
          </a:p>
        </p:txBody>
      </p:sp>
      <p:sp>
        <p:nvSpPr>
          <p:cNvPr id="11269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39751" y="381000"/>
            <a:ext cx="8280400" cy="838200"/>
          </a:xfrm>
        </p:spPr>
        <p:txBody>
          <a:bodyPr/>
          <a:lstStyle/>
          <a:p>
            <a:r>
              <a:rPr lang="ru-RU" sz="3800" b="0">
                <a:solidFill>
                  <a:srgbClr val="CC6600"/>
                </a:solidFill>
                <a:latin typeface="Times New Roman" pitchFamily="18" charset="0"/>
              </a:rPr>
              <a:t>Строение глаза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glaz"/>
          <p:cNvPicPr>
            <a:picLocks noChangeAspect="1" noChangeArrowheads="1"/>
          </p:cNvPicPr>
          <p:nvPr/>
        </p:nvPicPr>
        <p:blipFill>
          <a:blip r:embed="rId2">
            <a:lum bright="-8000"/>
          </a:blip>
          <a:srcRect/>
          <a:stretch>
            <a:fillRect/>
          </a:stretch>
        </p:blipFill>
        <p:spPr bwMode="auto">
          <a:xfrm>
            <a:off x="0" y="1510654"/>
            <a:ext cx="9143999" cy="534132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352"/>
            <a:ext cx="9144000" cy="1877144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/>
              <a:t>Все видеть, все понять, все знать, все пережить,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/>
              <a:t>Все формы, все цвета вобрать в себя глазами,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/>
              <a:t>Пройти по всей земле горящими ступнями,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/>
              <a:t>Все воспринять и снова воплотить.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dirty="0" smtClean="0"/>
              <a:t>(</a:t>
            </a:r>
            <a:r>
              <a:rPr lang="ru-RU" sz="2600" b="1" dirty="0"/>
              <a:t>М. Волошин</a:t>
            </a:r>
            <a:r>
              <a:rPr lang="ru-RU" sz="2600" b="1" i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Анализаторы </a:t>
            </a:r>
            <a:br>
              <a:rPr lang="ru-RU" sz="4000" b="1" dirty="0"/>
            </a:br>
            <a:r>
              <a:rPr lang="ru-RU" sz="4000" b="1" dirty="0"/>
              <a:t>(сенсорные системы) -</a:t>
            </a:r>
            <a:r>
              <a:rPr lang="ru-RU" sz="4000" dirty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2549525"/>
          </a:xfrm>
        </p:spPr>
        <p:txBody>
          <a:bodyPr/>
          <a:lstStyle/>
          <a:p>
            <a:r>
              <a:rPr lang="ru-RU" b="1" i="1" dirty="0"/>
              <a:t>Это системы чувствительных нервных образований, воспринимающих и анализирующих различные внешние и внутренние раздражения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771776" y="4292602"/>
            <a:ext cx="30241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prstClr val="black"/>
                </a:solidFill>
              </a:rPr>
              <a:t>Части анализатора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07951" y="5300663"/>
            <a:ext cx="2232025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solidFill>
                  <a:prstClr val="black"/>
                </a:solidFill>
              </a:rPr>
              <a:t>Периферический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отдел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(рецептор)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2555875" y="5949950"/>
            <a:ext cx="6477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348038" y="5300663"/>
            <a:ext cx="23050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solidFill>
                  <a:prstClr val="black"/>
                </a:solidFill>
              </a:rPr>
              <a:t>Проводниковый 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отдел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(чувствительные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нейроны)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443664" y="5300665"/>
            <a:ext cx="2700337" cy="1296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solidFill>
                  <a:prstClr val="black"/>
                </a:solidFill>
              </a:rPr>
              <a:t>Центральный отдел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(специальные зоны 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коры больших </a:t>
            </a:r>
          </a:p>
          <a:p>
            <a:pPr algn="ctr"/>
            <a:r>
              <a:rPr lang="ru-RU" sz="2000" b="1">
                <a:solidFill>
                  <a:prstClr val="black"/>
                </a:solidFill>
              </a:rPr>
              <a:t>полушарий)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5724525" y="5949950"/>
            <a:ext cx="6477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4277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5124" grpId="0" animBg="1"/>
      <p:bldP spid="5125" grpId="0" animBg="1"/>
      <p:bldP spid="5126" grpId="0" animBg="1"/>
      <p:bldP spid="5127" grpId="0" animBg="1"/>
      <p:bldP spid="5128" grpId="0" animBg="1"/>
      <p:bldP spid="51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Тактильный анализатор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681200"/>
            <a:ext cx="80640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3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Зрительный анализатор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88037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8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Слуховой анализатор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87" y="1600202"/>
            <a:ext cx="73123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67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еще есть органы чувств у человека?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2729186" cy="27291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400425" cy="2731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3016"/>
            <a:ext cx="3528392" cy="29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лександр\Desktop\5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9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Обоняние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3060"/>
            <a:ext cx="3491879" cy="34918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5024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0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610</Words>
  <Application>Microsoft Office PowerPoint</Application>
  <PresentationFormat>Экран (4:3)</PresentationFormat>
  <Paragraphs>220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1_Тема Office</vt:lpstr>
      <vt:lpstr>Органы чувств. Анализаторы.</vt:lpstr>
      <vt:lpstr>Презентация PowerPoint</vt:lpstr>
      <vt:lpstr>Органы чувств</vt:lpstr>
      <vt:lpstr>Анализаторы  (сенсорные системы) - </vt:lpstr>
      <vt:lpstr>Тактильный анализатор</vt:lpstr>
      <vt:lpstr>Зрительный анализатор</vt:lpstr>
      <vt:lpstr>Слуховой анализатор</vt:lpstr>
      <vt:lpstr>Какие еще есть органы чувств у человека?</vt:lpstr>
      <vt:lpstr>Обоняние</vt:lpstr>
      <vt:lpstr>Вкус</vt:lpstr>
      <vt:lpstr>Презентация PowerPoint</vt:lpstr>
      <vt:lpstr>Презентация PowerPoint</vt:lpstr>
      <vt:lpstr>Презентация PowerPoint</vt:lpstr>
      <vt:lpstr>Строение органа зрения</vt:lpstr>
      <vt:lpstr>Презентация PowerPoint</vt:lpstr>
      <vt:lpstr>Строение глаза</vt:lpstr>
      <vt:lpstr>Строение глаза</vt:lpstr>
      <vt:lpstr>Сетчатка</vt:lpstr>
      <vt:lpstr>Строение сетчатки</vt:lpstr>
      <vt:lpstr>Функции частей глаза  Найдите соответствие: </vt:lpstr>
      <vt:lpstr>Иллюзия</vt:lpstr>
      <vt:lpstr>Презентация PowerPoint</vt:lpstr>
      <vt:lpstr>Презентация PowerPoint</vt:lpstr>
      <vt:lpstr>Презентация PowerPoint</vt:lpstr>
      <vt:lpstr>Изображение </vt:lpstr>
      <vt:lpstr>Что происходит на сетчатке </vt:lpstr>
      <vt:lpstr>Презентация PowerPoint</vt:lpstr>
      <vt:lpstr>Презентация PowerPoint</vt:lpstr>
      <vt:lpstr>    Подведем итоги:</vt:lpstr>
      <vt:lpstr>Спасибо за внимание</vt:lpstr>
      <vt:lpstr>Повторение</vt:lpstr>
      <vt:lpstr>Строение глаза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Гаджи Магомедов</cp:lastModifiedBy>
  <cp:revision>16</cp:revision>
  <dcterms:created xsi:type="dcterms:W3CDTF">2015-10-20T20:37:55Z</dcterms:created>
  <dcterms:modified xsi:type="dcterms:W3CDTF">2018-05-27T17:39:30Z</dcterms:modified>
</cp:coreProperties>
</file>